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3175" cap="flat">
              <a:solidFill>
                <a:srgbClr val="B4B4B4"/>
              </a:solidFill>
              <a:prstDash val="solid"/>
              <a:miter lim="400000"/>
            </a:ln>
          </a:left>
          <a:right>
            <a:ln w="3175" cap="flat">
              <a:solidFill>
                <a:srgbClr val="B4B4B4"/>
              </a:solidFill>
              <a:prstDash val="solid"/>
              <a:miter lim="400000"/>
            </a:ln>
          </a:right>
          <a:top>
            <a:ln w="3175" cap="flat">
              <a:solidFill>
                <a:srgbClr val="B4B4B4"/>
              </a:solidFill>
              <a:prstDash val="solid"/>
              <a:miter lim="400000"/>
            </a:ln>
          </a:top>
          <a:bottom>
            <a:ln w="3175" cap="flat">
              <a:solidFill>
                <a:srgbClr val="B4B4B4"/>
              </a:solidFill>
              <a:prstDash val="solid"/>
              <a:miter lim="400000"/>
            </a:ln>
          </a:bottom>
          <a:insideH>
            <a:ln w="3175" cap="flat">
              <a:solidFill>
                <a:srgbClr val="B4B4B4"/>
              </a:solidFill>
              <a:prstDash val="solid"/>
              <a:miter lim="400000"/>
            </a:ln>
          </a:insideH>
          <a:insideV>
            <a:ln w="3175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5A5F5E"/>
              </a:solidFill>
              <a:prstDash val="solid"/>
              <a:miter lim="400000"/>
            </a:ln>
          </a:right>
          <a:top>
            <a:ln w="3175" cap="flat">
              <a:solidFill>
                <a:srgbClr val="C8C8C8"/>
              </a:solidFill>
              <a:prstDash val="solid"/>
              <a:miter lim="400000"/>
            </a:ln>
          </a:top>
          <a:bottom>
            <a:ln w="3175" cap="flat">
              <a:solidFill>
                <a:srgbClr val="C8C8C8"/>
              </a:solidFill>
              <a:prstDash val="solid"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3175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C8C8C8"/>
              </a:solidFill>
              <a:prstDash val="solid"/>
              <a:miter lim="400000"/>
            </a:ln>
          </a:left>
          <a:right>
            <a:ln w="3175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5A5F5E"/>
              </a:solidFill>
              <a:prstDash val="solid"/>
              <a:miter lim="400000"/>
            </a:ln>
          </a:bottom>
          <a:insideH>
            <a:ln w="3175" cap="flat">
              <a:solidFill>
                <a:srgbClr val="C8C8C8"/>
              </a:solidFill>
              <a:prstDash val="solid"/>
              <a:miter lim="400000"/>
            </a:ln>
          </a:insideH>
          <a:insideV>
            <a:ln w="3175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61739"/>
          <c:y val="0.0761739"/>
          <c:w val="0.847652"/>
          <c:h val="0.835152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5A7CA2">
                <a:alpha val="70000"/>
              </a:srgbClr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rgbClr val="5A7CA2">
                  <a:alpha val="7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rgbClr val="789F46">
                  <a:alpha val="7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rgbClr val="CFB244">
                  <a:alpha val="7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explosion val="0"/>
            <c:spPr>
              <a:solidFill>
                <a:srgbClr val="DB7C36">
                  <a:alpha val="7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explosion val="0"/>
            <c:spPr>
              <a:solidFill>
                <a:srgbClr val="BF5C3B">
                  <a:alpha val="7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explosion val="0"/>
            <c:spPr>
              <a:solidFill>
                <a:srgbClr val="999999">
                  <a:alpha val="7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explosion val="0"/>
            <c:spPr>
              <a:solidFill>
                <a:srgbClr val="6B8BAF">
                  <a:alpha val="70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1" i="0" strike="noStrike" sz="3600" u="none">
                      <a:solidFill>
                        <a:srgbClr val="000000"/>
                      </a:solidFill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1" i="0" strike="noStrike" sz="3800" u="none">
                      <a:solidFill>
                        <a:srgbClr val="000000"/>
                      </a:solidFill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1" i="0" strike="noStrike" sz="3800" u="none">
                      <a:solidFill>
                        <a:srgbClr val="000000"/>
                      </a:solidFill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1" i="0" strike="noStrike" sz="3800" u="none">
                      <a:solidFill>
                        <a:srgbClr val="000000"/>
                      </a:solidFill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1" i="0" strike="noStrike" sz="3800" u="none">
                      <a:solidFill>
                        <a:srgbClr val="000000"/>
                      </a:solidFill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numFmt formatCode="#,##0%" sourceLinked="0"/>
              <c:txPr>
                <a:bodyPr/>
                <a:lstStyle/>
                <a:p>
                  <a:pPr>
                    <a:defRPr b="1" i="0" strike="noStrike" sz="3800" u="none">
                      <a:solidFill>
                        <a:srgbClr val="000000"/>
                      </a:solidFill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numFmt formatCode="#,##0%" sourceLinked="0"/>
              <c:txPr>
                <a:bodyPr/>
                <a:lstStyle/>
                <a:p>
                  <a:pPr>
                    <a:defRPr b="1" i="0" strike="noStrike" sz="3800" u="none">
                      <a:solidFill>
                        <a:srgbClr val="000000"/>
                      </a:solidFill>
                      <a:latin typeface="Gill Sans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</c:dLbl>
            <c:numFmt formatCode="#,##0%" sourceLinked="0"/>
            <c:txPr>
              <a:bodyPr/>
              <a:lstStyle/>
              <a:p>
                <a:pPr>
                  <a:defRPr b="1" i="0" strike="noStrike" sz="3600" u="none">
                    <a:solidFill>
                      <a:srgbClr val="000000"/>
                    </a:solidFill>
                    <a:latin typeface="Gill Sans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noFill/>
                <a:ln w="6350" cap="flat">
                  <a:solidFill>
                    <a:srgbClr val="535353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Sheet1!$B$1:$H$1</c:f>
              <c:strCache>
                <c:ptCount val="7"/>
                <c:pt idx="0">
                  <c:v>Unschooling</c:v>
                </c:pt>
                <c:pt idx="1">
                  <c:v>Montessori</c:v>
                </c:pt>
                <c:pt idx="2">
                  <c:v>Charlotte  Mason</c:v>
                </c:pt>
                <c:pt idx="3">
                  <c:v>Unit  Studies</c:v>
                </c:pt>
                <c:pt idx="4">
                  <c:v>Traditional</c:v>
                </c:pt>
                <c:pt idx="5">
                  <c:v>Classical</c:v>
                </c:pt>
                <c:pt idx="6">
                  <c:v>Eclectic</c:v>
                </c:pt>
              </c:strCache>
            </c:strRef>
          </c:cat>
          <c:val>
            <c:numRef>
              <c:f>Sheet1!$B$2:$H$2</c:f>
              <c:numCache>
                <c:ptCount val="7"/>
                <c:pt idx="0">
                  <c:v>1.000000</c:v>
                </c:pt>
                <c:pt idx="1">
                  <c:v>1.000000</c:v>
                </c:pt>
                <c:pt idx="2">
                  <c:v>1.000000</c:v>
                </c:pt>
                <c:pt idx="3">
                  <c:v>1.000000</c:v>
                </c:pt>
                <c:pt idx="4">
                  <c:v>1.000000</c:v>
                </c:pt>
                <c:pt idx="5">
                  <c:v>1.000000</c:v>
                </c:pt>
                <c:pt idx="6">
                  <c:v>1.000000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" name="Shape 1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Nicole’s introduction - Hi I’m NTML.  Our customers outsource their math teaching to us. </a:t>
            </a:r>
          </a:p>
          <a:p>
            <a:pPr/>
            <a:r>
              <a:t>I’m also a homeschool mom.  When I first started homeschooling, I tried to do everything all myself. I teach math and reading.  I have built a team and I manage them to teach reading comprehension/grammar, social studies, science, and coding.</a:t>
            </a:r>
          </a:p>
          <a:p>
            <a:pPr/>
          </a:p>
          <a:p>
            <a:pPr/>
            <a:r>
              <a:t>Katie’s introduction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hape 27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 characteristics you are looking for?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Teacher who came to my house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Discuss pros/cons of this statement with your partner.  Debrief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Shape 1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 characteristics you are looking for?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Understanding your style - so you know what you’re looking for </a:t>
            </a:r>
          </a:p>
          <a:p>
            <a:pPr/>
            <a:r>
              <a:t>Either someone in the style you prefer or be open to other styles.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Have them select a student/subject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We’ve heard from parents that money can be a reason that stops people from building a team.  How many of you have a concern about money?</a:t>
            </a:r>
          </a:p>
          <a:p>
            <a:pPr/>
          </a:p>
          <a:p>
            <a:pPr/>
            <a:r>
              <a:t>You may have to spend some money.  </a:t>
            </a:r>
          </a:p>
          <a:p>
            <a:pPr/>
            <a:r>
              <a:t>But we’re here to let you know that not everything costs a lot of money.  </a:t>
            </a:r>
          </a:p>
          <a:p>
            <a:pPr/>
            <a:r>
              <a:t>There are free/lower cost resources that are great.  </a:t>
            </a:r>
          </a:p>
          <a:p>
            <a:pPr/>
            <a:r>
              <a:t>Also just because it costs a lot of $$; doesn’t mean it’s automatically better/good.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 characteristics you are looking for?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Have them work with a partner.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8986" y="2749973"/>
            <a:ext cx="12293602" cy="2431627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8986" y="5174826"/>
            <a:ext cx="12293602" cy="96858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3386" y="5486400"/>
            <a:ext cx="10464802" cy="42248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6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66613" y="4301490"/>
            <a:ext cx="10464801" cy="57488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ont view of a red Ducati motorcycle against a black background"/>
          <p:cNvSpPr/>
          <p:nvPr>
            <p:ph type="pic" idx="21"/>
          </p:nvPr>
        </p:nvSpPr>
        <p:spPr>
          <a:xfrm>
            <a:off x="-1" y="1219199"/>
            <a:ext cx="13004801" cy="7315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2283079" y="318704"/>
            <a:ext cx="8442591" cy="63195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3386" y="6407573"/>
            <a:ext cx="10464802" cy="961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3386" y="7362613"/>
            <a:ext cx="10464802" cy="85344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8986" y="3657600"/>
            <a:ext cx="12293602" cy="243162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sz="half" idx="21"/>
          </p:nvPr>
        </p:nvSpPr>
        <p:spPr>
          <a:xfrm>
            <a:off x="5648246" y="2025226"/>
            <a:ext cx="7277240" cy="64686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8986" y="1984586"/>
            <a:ext cx="5892801" cy="2912534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8986" y="4883573"/>
            <a:ext cx="5892801" cy="291253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358986" y="3264746"/>
            <a:ext cx="12293602" cy="472778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6301255" y="2943884"/>
            <a:ext cx="6268393" cy="55719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8986" y="3264746"/>
            <a:ext cx="5892801" cy="4727788"/>
          </a:xfrm>
          <a:prstGeom prst="rect">
            <a:avLst/>
          </a:prstGeom>
        </p:spPr>
        <p:txBody>
          <a:bodyPr/>
          <a:lstStyle>
            <a:lvl1pPr marL="404446" indent="-404446">
              <a:lnSpc>
                <a:spcPct val="100000"/>
              </a:lnSpc>
              <a:spcBef>
                <a:spcPts val="3700"/>
              </a:spcBef>
              <a:defRPr sz="3600"/>
            </a:lvl1pPr>
            <a:lvl2pPr marL="988646" indent="-404446">
              <a:lnSpc>
                <a:spcPct val="100000"/>
              </a:lnSpc>
              <a:spcBef>
                <a:spcPts val="3700"/>
              </a:spcBef>
              <a:defRPr sz="3600"/>
            </a:lvl2pPr>
            <a:lvl3pPr marL="1572846" indent="-404446">
              <a:lnSpc>
                <a:spcPct val="100000"/>
              </a:lnSpc>
              <a:spcBef>
                <a:spcPts val="3700"/>
              </a:spcBef>
              <a:defRPr sz="3600"/>
            </a:lvl3pPr>
            <a:lvl4pPr marL="2157046" indent="-404446">
              <a:lnSpc>
                <a:spcPct val="100000"/>
              </a:lnSpc>
              <a:spcBef>
                <a:spcPts val="3700"/>
              </a:spcBef>
              <a:defRPr sz="3600"/>
            </a:lvl4pPr>
            <a:lvl5pPr marL="2741246" indent="-404446">
              <a:lnSpc>
                <a:spcPct val="100000"/>
              </a:lnSpc>
              <a:spcBef>
                <a:spcPts val="370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lose-up of Ducati motorcycle engine components"/>
          <p:cNvSpPr/>
          <p:nvPr>
            <p:ph type="pic" sz="half" idx="21"/>
          </p:nvPr>
        </p:nvSpPr>
        <p:spPr>
          <a:xfrm>
            <a:off x="6624271" y="4266777"/>
            <a:ext cx="5879255" cy="44026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Close-up of Ducati motorcycle gas cap"/>
          <p:cNvSpPr/>
          <p:nvPr>
            <p:ph type="pic" sz="half" idx="22"/>
          </p:nvPr>
        </p:nvSpPr>
        <p:spPr>
          <a:xfrm>
            <a:off x="6624319" y="860213"/>
            <a:ext cx="5879255" cy="44026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Black and white photo of Ducati motorcycle engine components"/>
          <p:cNvSpPr/>
          <p:nvPr>
            <p:ph type="pic" idx="23"/>
          </p:nvPr>
        </p:nvSpPr>
        <p:spPr>
          <a:xfrm>
            <a:off x="-440267" y="94826"/>
            <a:ext cx="7362615" cy="98363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765386" y="1788159"/>
            <a:ext cx="11467255" cy="61637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58986" y="1408853"/>
            <a:ext cx="12293602" cy="1828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3970" y="8156786"/>
            <a:ext cx="270087" cy="282788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064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2430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9796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7162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34528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41894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9260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56626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6399212" marR="0" indent="-506412" algn="l" defTabSz="587022" rtl="0" latinLnBrk="0">
        <a:lnSpc>
          <a:spcPct val="120000"/>
        </a:lnSpc>
        <a:spcBef>
          <a:spcPts val="46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44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702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3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3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4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7.png"/><Relationship Id="rId4" Type="http://schemas.openxmlformats.org/officeDocument/2006/relationships/image" Target="../media/image7.tif"/><Relationship Id="rId5" Type="http://schemas.openxmlformats.org/officeDocument/2006/relationships/image" Target="../media/image8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1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2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"/><Relationship Id="rId3" Type="http://schemas.openxmlformats.org/officeDocument/2006/relationships/image" Target="../media/image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5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 Gallery" descr="Image Gallery"/>
          <p:cNvPicPr>
            <a:picLocks noChangeAspect="1"/>
          </p:cNvPicPr>
          <p:nvPr/>
        </p:nvPicPr>
        <p:blipFill>
          <a:blip r:embed="rId3">
            <a:extLst/>
          </a:blip>
          <a:srcRect l="0" t="0" r="0" b="593"/>
          <a:stretch>
            <a:fillRect/>
          </a:stretch>
        </p:blipFill>
        <p:spPr>
          <a:xfrm>
            <a:off x="-54188" y="-11473"/>
            <a:ext cx="13113176" cy="977654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Do What You Do Best and…"/>
          <p:cNvSpPr txBox="1"/>
          <p:nvPr>
            <p:ph type="subTitle" sz="quarter" idx="1"/>
          </p:nvPr>
        </p:nvSpPr>
        <p:spPr>
          <a:xfrm>
            <a:off x="367676" y="1194259"/>
            <a:ext cx="7086107" cy="3039144"/>
          </a:xfrm>
          <a:prstGeom prst="rect">
            <a:avLst/>
          </a:prstGeom>
        </p:spPr>
        <p:txBody>
          <a:bodyPr/>
          <a:lstStyle/>
          <a:p>
            <a:pPr>
              <a:defRPr sz="6000">
                <a:solidFill>
                  <a:srgbClr val="FFFFFF"/>
                </a:solidFill>
              </a:defRPr>
            </a:pPr>
            <a:r>
              <a:t>Do What You Do Best and </a:t>
            </a:r>
          </a:p>
          <a:p>
            <a:pPr>
              <a:defRPr sz="6000">
                <a:solidFill>
                  <a:srgbClr val="FFFFFF"/>
                </a:solidFill>
              </a:defRPr>
            </a:pPr>
            <a:r>
              <a:t>Outsource the Rest</a:t>
            </a:r>
          </a:p>
        </p:txBody>
      </p:sp>
      <p:pic>
        <p:nvPicPr>
          <p:cNvPr id="121" name="NTML logo - New Full.png" descr="NTML logo - New Ful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5948" y="7708175"/>
            <a:ext cx="3080109" cy="122065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earning Environments"/>
          <p:cNvSpPr txBox="1"/>
          <p:nvPr>
            <p:ph type="title"/>
          </p:nvPr>
        </p:nvSpPr>
        <p:spPr>
          <a:xfrm>
            <a:off x="201718" y="102495"/>
            <a:ext cx="12601364" cy="1828801"/>
          </a:xfrm>
          <a:prstGeom prst="rect">
            <a:avLst/>
          </a:prstGeom>
        </p:spPr>
        <p:txBody>
          <a:bodyPr/>
          <a:lstStyle/>
          <a:p>
            <a:pPr/>
            <a:r>
              <a:t>Learning Environments</a:t>
            </a:r>
          </a:p>
        </p:txBody>
      </p:sp>
      <p:sp>
        <p:nvSpPr>
          <p:cNvPr id="178" name="Line"/>
          <p:cNvSpPr/>
          <p:nvPr/>
        </p:nvSpPr>
        <p:spPr>
          <a:xfrm>
            <a:off x="994514" y="1861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179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180" name="Location"/>
          <p:cNvSpPr txBox="1"/>
          <p:nvPr/>
        </p:nvSpPr>
        <p:spPr>
          <a:xfrm rot="16200000">
            <a:off x="242202" y="5874321"/>
            <a:ext cx="2531726" cy="10541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lnSpc>
                <a:spcPct val="120000"/>
              </a:lnSpc>
              <a:spcBef>
                <a:spcPts val="4600"/>
              </a:spcBef>
            </a:lvl1pPr>
          </a:lstStyle>
          <a:p>
            <a:pPr/>
            <a:r>
              <a:t>Location</a:t>
            </a:r>
          </a:p>
        </p:txBody>
      </p:sp>
      <p:sp>
        <p:nvSpPr>
          <p:cNvPr id="181" name="Group size"/>
          <p:cNvSpPr txBox="1"/>
          <p:nvPr/>
        </p:nvSpPr>
        <p:spPr>
          <a:xfrm>
            <a:off x="3847593" y="3134186"/>
            <a:ext cx="5790869" cy="10541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lnSpc>
                <a:spcPct val="120000"/>
              </a:lnSpc>
              <a:spcBef>
                <a:spcPts val="4600"/>
              </a:spcBef>
            </a:lvl1pPr>
          </a:lstStyle>
          <a:p>
            <a:pPr/>
            <a:r>
              <a:t>Group size</a:t>
            </a:r>
          </a:p>
        </p:txBody>
      </p:sp>
      <p:graphicFrame>
        <p:nvGraphicFramePr>
          <p:cNvPr id="182" name="Table 1"/>
          <p:cNvGraphicFramePr/>
          <p:nvPr/>
        </p:nvGraphicFramePr>
        <p:xfrm>
          <a:off x="2367099" y="4188269"/>
          <a:ext cx="8273777" cy="497071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2067650"/>
                <a:gridCol w="2067650"/>
                <a:gridCol w="2067650"/>
                <a:gridCol w="2067650"/>
              </a:tblGrid>
              <a:tr h="1241884"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One-on-one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Small Group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Large Group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In-Person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Virtual 
Real Time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Virtual 
On-Demand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3" name="Line"/>
          <p:cNvSpPr/>
          <p:nvPr/>
        </p:nvSpPr>
        <p:spPr>
          <a:xfrm>
            <a:off x="3851732" y="3025011"/>
            <a:ext cx="5782591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earning Environments"/>
          <p:cNvSpPr txBox="1"/>
          <p:nvPr>
            <p:ph type="title"/>
          </p:nvPr>
        </p:nvSpPr>
        <p:spPr>
          <a:xfrm>
            <a:off x="201718" y="102495"/>
            <a:ext cx="12601364" cy="1828801"/>
          </a:xfrm>
          <a:prstGeom prst="rect">
            <a:avLst/>
          </a:prstGeom>
        </p:spPr>
        <p:txBody>
          <a:bodyPr/>
          <a:lstStyle/>
          <a:p>
            <a:pPr/>
            <a:r>
              <a:t>Learning Environments</a:t>
            </a:r>
          </a:p>
        </p:txBody>
      </p:sp>
      <p:sp>
        <p:nvSpPr>
          <p:cNvPr id="186" name="Line"/>
          <p:cNvSpPr/>
          <p:nvPr/>
        </p:nvSpPr>
        <p:spPr>
          <a:xfrm>
            <a:off x="994514" y="1861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18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188" name="Location"/>
          <p:cNvSpPr txBox="1"/>
          <p:nvPr/>
        </p:nvSpPr>
        <p:spPr>
          <a:xfrm rot="16200000">
            <a:off x="242202" y="5874321"/>
            <a:ext cx="2531726" cy="10541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lnSpc>
                <a:spcPct val="120000"/>
              </a:lnSpc>
              <a:spcBef>
                <a:spcPts val="4600"/>
              </a:spcBef>
            </a:lvl1pPr>
          </a:lstStyle>
          <a:p>
            <a:pPr/>
            <a:r>
              <a:t>Location</a:t>
            </a:r>
          </a:p>
        </p:txBody>
      </p:sp>
      <p:sp>
        <p:nvSpPr>
          <p:cNvPr id="189" name="Group size"/>
          <p:cNvSpPr txBox="1"/>
          <p:nvPr/>
        </p:nvSpPr>
        <p:spPr>
          <a:xfrm>
            <a:off x="3847593" y="3134186"/>
            <a:ext cx="5790869" cy="10541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lnSpc>
                <a:spcPct val="120000"/>
              </a:lnSpc>
              <a:spcBef>
                <a:spcPts val="4600"/>
              </a:spcBef>
            </a:lvl1pPr>
          </a:lstStyle>
          <a:p>
            <a:pPr/>
            <a:r>
              <a:t>Group size</a:t>
            </a:r>
          </a:p>
        </p:txBody>
      </p:sp>
      <p:graphicFrame>
        <p:nvGraphicFramePr>
          <p:cNvPr id="190" name="Table 1"/>
          <p:cNvGraphicFramePr/>
          <p:nvPr/>
        </p:nvGraphicFramePr>
        <p:xfrm>
          <a:off x="2367099" y="4188269"/>
          <a:ext cx="8273777" cy="497071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2067650"/>
                <a:gridCol w="2067650"/>
                <a:gridCol w="2067650"/>
                <a:gridCol w="2067650"/>
              </a:tblGrid>
              <a:tr h="1241884"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One-on-one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Small Group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Large Group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In-Person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Virtual 
Real Time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Virtual 
On-Demand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91" name="David - Math"/>
          <p:cNvSpPr txBox="1"/>
          <p:nvPr/>
        </p:nvSpPr>
        <p:spPr>
          <a:xfrm>
            <a:off x="5276611" y="2479445"/>
            <a:ext cx="2932834" cy="5494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David - Math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61685" y="5498927"/>
            <a:ext cx="906099" cy="860794"/>
          </a:xfrm>
          <a:prstGeom prst="rect">
            <a:avLst/>
          </a:prstGeom>
          <a:ln w="3175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2026" y="5498927"/>
            <a:ext cx="906098" cy="860794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32026" y="6754549"/>
            <a:ext cx="906098" cy="860794"/>
          </a:xfrm>
          <a:prstGeom prst="rect">
            <a:avLst/>
          </a:prstGeom>
          <a:ln w="3175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2860" y="8073045"/>
            <a:ext cx="906099" cy="860793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42860" y="5498927"/>
            <a:ext cx="906099" cy="8607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earning Environments"/>
          <p:cNvSpPr txBox="1"/>
          <p:nvPr>
            <p:ph type="title"/>
          </p:nvPr>
        </p:nvSpPr>
        <p:spPr>
          <a:xfrm>
            <a:off x="201718" y="102495"/>
            <a:ext cx="12601364" cy="1828801"/>
          </a:xfrm>
          <a:prstGeom prst="rect">
            <a:avLst/>
          </a:prstGeom>
        </p:spPr>
        <p:txBody>
          <a:bodyPr/>
          <a:lstStyle/>
          <a:p>
            <a:pPr/>
            <a:r>
              <a:t>Learning Environments</a:t>
            </a:r>
          </a:p>
        </p:txBody>
      </p:sp>
      <p:sp>
        <p:nvSpPr>
          <p:cNvPr id="201" name="Line"/>
          <p:cNvSpPr/>
          <p:nvPr/>
        </p:nvSpPr>
        <p:spPr>
          <a:xfrm>
            <a:off x="994514" y="1861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20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203" name="Location"/>
          <p:cNvSpPr txBox="1"/>
          <p:nvPr/>
        </p:nvSpPr>
        <p:spPr>
          <a:xfrm rot="16200000">
            <a:off x="242202" y="5874321"/>
            <a:ext cx="2531726" cy="10541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lnSpc>
                <a:spcPct val="120000"/>
              </a:lnSpc>
              <a:spcBef>
                <a:spcPts val="4600"/>
              </a:spcBef>
            </a:lvl1pPr>
          </a:lstStyle>
          <a:p>
            <a:pPr/>
            <a:r>
              <a:t>Location</a:t>
            </a:r>
          </a:p>
        </p:txBody>
      </p:sp>
      <p:sp>
        <p:nvSpPr>
          <p:cNvPr id="204" name="Group size"/>
          <p:cNvSpPr txBox="1"/>
          <p:nvPr/>
        </p:nvSpPr>
        <p:spPr>
          <a:xfrm>
            <a:off x="3847593" y="3134186"/>
            <a:ext cx="5790869" cy="10541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lnSpc>
                <a:spcPct val="120000"/>
              </a:lnSpc>
              <a:spcBef>
                <a:spcPts val="4600"/>
              </a:spcBef>
            </a:lvl1pPr>
          </a:lstStyle>
          <a:p>
            <a:pPr/>
            <a:r>
              <a:t>Group size</a:t>
            </a:r>
          </a:p>
        </p:txBody>
      </p:sp>
      <p:graphicFrame>
        <p:nvGraphicFramePr>
          <p:cNvPr id="205" name="Table 1"/>
          <p:cNvGraphicFramePr/>
          <p:nvPr/>
        </p:nvGraphicFramePr>
        <p:xfrm>
          <a:off x="2367099" y="4188269"/>
          <a:ext cx="8273777" cy="497071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2067650"/>
                <a:gridCol w="2067650"/>
                <a:gridCol w="2067650"/>
                <a:gridCol w="2067650"/>
              </a:tblGrid>
              <a:tr h="1241884"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One-on-one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Small Group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Large Group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In-Person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Virtual 
Real Time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241884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solidFill>
                            <a:srgbClr val="FFFFFF"/>
                          </a:solidFill>
                        </a:rPr>
                        <a:t>Virtual 
On-Demand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  <a:solidFill>
                      <a:srgbClr val="4471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2026" y="6768627"/>
            <a:ext cx="906098" cy="860793"/>
          </a:xfrm>
          <a:prstGeom prst="rect">
            <a:avLst/>
          </a:prstGeom>
          <a:ln w="3175">
            <a:miter lim="400000"/>
          </a:ln>
        </p:spPr>
      </p:pic>
      <p:sp>
        <p:nvSpPr>
          <p:cNvPr id="207" name="David - Spanish"/>
          <p:cNvSpPr txBox="1"/>
          <p:nvPr/>
        </p:nvSpPr>
        <p:spPr>
          <a:xfrm>
            <a:off x="5004101" y="2479445"/>
            <a:ext cx="3477854" cy="5494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David - Spanish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2026" y="5498927"/>
            <a:ext cx="906098" cy="860794"/>
          </a:xfrm>
          <a:prstGeom prst="rect">
            <a:avLst/>
          </a:prstGeom>
          <a:ln w="3175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0879" y="5498927"/>
            <a:ext cx="906099" cy="86079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Instructor qualities"/>
          <p:cNvSpPr txBox="1"/>
          <p:nvPr>
            <p:ph type="title"/>
          </p:nvPr>
        </p:nvSpPr>
        <p:spPr>
          <a:xfrm>
            <a:off x="201718" y="102495"/>
            <a:ext cx="12601364" cy="1828801"/>
          </a:xfrm>
          <a:prstGeom prst="rect">
            <a:avLst/>
          </a:prstGeom>
        </p:spPr>
        <p:txBody>
          <a:bodyPr/>
          <a:lstStyle/>
          <a:p>
            <a:pPr/>
            <a:r>
              <a:t>Instructor qualities</a:t>
            </a:r>
          </a:p>
        </p:txBody>
      </p:sp>
      <p:sp>
        <p:nvSpPr>
          <p:cNvPr id="212" name="Line"/>
          <p:cNvSpPr/>
          <p:nvPr/>
        </p:nvSpPr>
        <p:spPr>
          <a:xfrm>
            <a:off x="994514" y="1861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213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214" name="Education…"/>
          <p:cNvSpPr txBox="1"/>
          <p:nvPr>
            <p:ph type="body" idx="1"/>
          </p:nvPr>
        </p:nvSpPr>
        <p:spPr>
          <a:xfrm>
            <a:off x="355599" y="2011742"/>
            <a:ext cx="12293602" cy="6451174"/>
          </a:xfrm>
          <a:prstGeom prst="rect">
            <a:avLst/>
          </a:prstGeom>
        </p:spPr>
        <p:txBody>
          <a:bodyPr/>
          <a:lstStyle/>
          <a:p>
            <a:pPr marL="437356" indent="-437356">
              <a:lnSpc>
                <a:spcPct val="100000"/>
              </a:lnSpc>
              <a:spcBef>
                <a:spcPts val="3700"/>
              </a:spcBef>
              <a:buClr>
                <a:srgbClr val="535353"/>
              </a:buClr>
              <a:defRPr sz="3800"/>
            </a:pPr>
            <a:r>
              <a:t>Education</a:t>
            </a:r>
          </a:p>
          <a:p>
            <a:pPr marL="437356" indent="-437356">
              <a:lnSpc>
                <a:spcPct val="100000"/>
              </a:lnSpc>
              <a:spcBef>
                <a:spcPts val="3700"/>
              </a:spcBef>
              <a:buClr>
                <a:srgbClr val="535353"/>
              </a:buClr>
              <a:defRPr sz="3800"/>
            </a:pPr>
            <a:r>
              <a:t>Experience</a:t>
            </a:r>
          </a:p>
          <a:p>
            <a:pPr marL="437356" indent="-437356">
              <a:lnSpc>
                <a:spcPct val="100000"/>
              </a:lnSpc>
              <a:spcBef>
                <a:spcPts val="3700"/>
              </a:spcBef>
              <a:buClr>
                <a:srgbClr val="535353"/>
              </a:buClr>
              <a:defRPr sz="3800"/>
            </a:pPr>
            <a:r>
              <a:t>Student Engagement Methods</a:t>
            </a:r>
          </a:p>
          <a:p>
            <a:pPr marL="437356" indent="-437356">
              <a:lnSpc>
                <a:spcPct val="100000"/>
              </a:lnSpc>
              <a:spcBef>
                <a:spcPts val="3700"/>
              </a:spcBef>
              <a:buClr>
                <a:srgbClr val="535353"/>
              </a:buClr>
              <a:defRPr sz="3800"/>
            </a:pPr>
            <a:r>
              <a:t>Communication Skills </a:t>
            </a:r>
          </a:p>
          <a:p>
            <a:pPr marL="437356" indent="-437356">
              <a:lnSpc>
                <a:spcPct val="100000"/>
              </a:lnSpc>
              <a:spcBef>
                <a:spcPts val="3700"/>
              </a:spcBef>
              <a:buClr>
                <a:srgbClr val="535353"/>
              </a:buClr>
              <a:defRPr sz="3800"/>
            </a:pPr>
            <a:r>
              <a:t>Accessibility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1593" y="2343849"/>
            <a:ext cx="5730117" cy="573011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RICE"/>
          <p:cNvSpPr txBox="1"/>
          <p:nvPr>
            <p:ph type="title"/>
          </p:nvPr>
        </p:nvSpPr>
        <p:spPr>
          <a:xfrm>
            <a:off x="201718" y="102495"/>
            <a:ext cx="12601364" cy="1828801"/>
          </a:xfrm>
          <a:prstGeom prst="rect">
            <a:avLst/>
          </a:prstGeom>
        </p:spPr>
        <p:txBody>
          <a:bodyPr/>
          <a:lstStyle/>
          <a:p>
            <a:pPr/>
            <a:r>
              <a:t>PRICE</a:t>
            </a:r>
          </a:p>
        </p:txBody>
      </p:sp>
      <p:sp>
        <p:nvSpPr>
          <p:cNvPr id="218" name="Line"/>
          <p:cNvSpPr/>
          <p:nvPr/>
        </p:nvSpPr>
        <p:spPr>
          <a:xfrm>
            <a:off x="994514" y="1861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219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613408"/>
            <a:ext cx="13004800" cy="866252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WHAT do I Want"/>
          <p:cNvSpPr txBox="1"/>
          <p:nvPr>
            <p:ph type="title"/>
          </p:nvPr>
        </p:nvSpPr>
        <p:spPr>
          <a:xfrm>
            <a:off x="201718" y="102495"/>
            <a:ext cx="12601364" cy="1828801"/>
          </a:xfrm>
          <a:prstGeom prst="rect">
            <a:avLst/>
          </a:prstGeom>
        </p:spPr>
        <p:txBody>
          <a:bodyPr/>
          <a:lstStyle/>
          <a:p>
            <a:pPr/>
            <a:r>
              <a:t>WHAT do I Want</a:t>
            </a:r>
          </a:p>
        </p:txBody>
      </p:sp>
      <p:sp>
        <p:nvSpPr>
          <p:cNvPr id="225" name="Line"/>
          <p:cNvSpPr/>
          <p:nvPr/>
        </p:nvSpPr>
        <p:spPr>
          <a:xfrm>
            <a:off x="994514" y="1861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226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227" name="Table 1"/>
          <p:cNvGraphicFramePr/>
          <p:nvPr/>
        </p:nvGraphicFramePr>
        <p:xfrm>
          <a:off x="725628" y="2790785"/>
          <a:ext cx="11578944" cy="575957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310708"/>
                <a:gridCol w="2310708"/>
                <a:gridCol w="2310708"/>
                <a:gridCol w="2310708"/>
                <a:gridCol w="2310708"/>
              </a:tblGrid>
              <a:tr h="114683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100">
                          <a:solidFill>
                            <a:srgbClr val="5A5F5E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Subject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100">
                          <a:solidFill>
                            <a:srgbClr val="5A5F5E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Homeschooling Style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100">
                          <a:solidFill>
                            <a:srgbClr val="5A5F5E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Learning Environment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100">
                          <a:solidFill>
                            <a:srgbClr val="5A5F5E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Instructor Qualities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100">
                          <a:solidFill>
                            <a:srgbClr val="5A5F5E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Price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14683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Grammar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Eclectic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One-on-one/
In-person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5A5F5E"/>
                          </a:solidFill>
                        </a:rPr>
                        <a:t>Gentle, High communication, Engaging in various ways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$$$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14683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Piano Practice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Unschooling/Montessori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One-one-one/In-person/virtual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Fun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5A5F5E"/>
                          </a:solidFill>
                        </a:rPr>
                        <a:t>Free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146835"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  <a:tr h="1146835"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B4B4B4"/>
                      </a:solidFill>
                      <a:miter lim="400000"/>
                    </a:lnL>
                    <a:lnR w="25400">
                      <a:solidFill>
                        <a:srgbClr val="B4B4B4"/>
                      </a:solidFill>
                      <a:miter lim="400000"/>
                    </a:lnR>
                    <a:lnT w="25400">
                      <a:solidFill>
                        <a:srgbClr val="B4B4B4"/>
                      </a:solidFill>
                      <a:miter lim="400000"/>
                    </a:lnT>
                    <a:lnB w="25400">
                      <a:solidFill>
                        <a:srgbClr val="B4B4B4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1310" t="20685" r="12076" b="39869"/>
          <a:stretch>
            <a:fillRect/>
          </a:stretch>
        </p:blipFill>
        <p:spPr>
          <a:xfrm>
            <a:off x="6180" y="3303904"/>
            <a:ext cx="12992439" cy="3762753"/>
          </a:xfrm>
          <a:prstGeom prst="rect">
            <a:avLst/>
          </a:prstGeom>
          <a:ln w="3175">
            <a:miter lim="400000"/>
          </a:ln>
        </p:spPr>
      </p:pic>
      <p:sp>
        <p:nvSpPr>
          <p:cNvPr id="233" name="Square"/>
          <p:cNvSpPr/>
          <p:nvPr/>
        </p:nvSpPr>
        <p:spPr>
          <a:xfrm>
            <a:off x="1818129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4" name="Square"/>
          <p:cNvSpPr/>
          <p:nvPr/>
        </p:nvSpPr>
        <p:spPr>
          <a:xfrm>
            <a:off x="5932272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5" name="Square"/>
          <p:cNvSpPr/>
          <p:nvPr/>
        </p:nvSpPr>
        <p:spPr>
          <a:xfrm>
            <a:off x="10046414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6" name="Where can…"/>
          <p:cNvSpPr txBox="1"/>
          <p:nvPr/>
        </p:nvSpPr>
        <p:spPr>
          <a:xfrm>
            <a:off x="5430038" y="4459919"/>
            <a:ext cx="2313145" cy="1044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/>
            <a:r>
              <a:t>Where can </a:t>
            </a:r>
          </a:p>
          <a:p>
            <a:pPr/>
            <a:r>
              <a:t>I find it?</a:t>
            </a:r>
          </a:p>
        </p:txBody>
      </p:sp>
      <p:sp>
        <p:nvSpPr>
          <p:cNvPr id="237" name="Building Your Team"/>
          <p:cNvSpPr txBox="1"/>
          <p:nvPr>
            <p:ph type="title"/>
          </p:nvPr>
        </p:nvSpPr>
        <p:spPr>
          <a:xfrm>
            <a:off x="355599" y="200316"/>
            <a:ext cx="12293602" cy="1828801"/>
          </a:xfrm>
          <a:prstGeom prst="rect">
            <a:avLst/>
          </a:prstGeom>
        </p:spPr>
        <p:txBody>
          <a:bodyPr/>
          <a:lstStyle/>
          <a:p>
            <a:pPr/>
            <a:r>
              <a:t>Building Your Team</a:t>
            </a:r>
          </a:p>
        </p:txBody>
      </p:sp>
      <p:sp>
        <p:nvSpPr>
          <p:cNvPr id="238" name="Line"/>
          <p:cNvSpPr/>
          <p:nvPr/>
        </p:nvSpPr>
        <p:spPr>
          <a:xfrm>
            <a:off x="1001287" y="16712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39" name="What do…"/>
          <p:cNvSpPr txBox="1"/>
          <p:nvPr/>
        </p:nvSpPr>
        <p:spPr>
          <a:xfrm>
            <a:off x="1402222" y="4459919"/>
            <a:ext cx="2037738" cy="1044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/>
            <a:r>
              <a:t>What do </a:t>
            </a:r>
          </a:p>
          <a:p>
            <a:pPr/>
            <a:r>
              <a:t>I want?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Where to find help"/>
          <p:cNvSpPr txBox="1"/>
          <p:nvPr>
            <p:ph type="title"/>
          </p:nvPr>
        </p:nvSpPr>
        <p:spPr>
          <a:xfrm>
            <a:off x="51224" y="220979"/>
            <a:ext cx="12601363" cy="1828801"/>
          </a:xfrm>
          <a:prstGeom prst="rect">
            <a:avLst/>
          </a:prstGeom>
        </p:spPr>
        <p:txBody>
          <a:bodyPr/>
          <a:lstStyle/>
          <a:p>
            <a:pPr/>
            <a:r>
              <a:t>Where to find help</a:t>
            </a:r>
          </a:p>
        </p:txBody>
      </p:sp>
      <p:sp>
        <p:nvSpPr>
          <p:cNvPr id="244" name="Line"/>
          <p:cNvSpPr/>
          <p:nvPr/>
        </p:nvSpPr>
        <p:spPr>
          <a:xfrm>
            <a:off x="994514" y="1988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245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246" name="Square"/>
          <p:cNvSpPr/>
          <p:nvPr/>
        </p:nvSpPr>
        <p:spPr>
          <a:xfrm>
            <a:off x="156472" y="8222861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247" name="Table 1"/>
          <p:cNvGraphicFramePr/>
          <p:nvPr/>
        </p:nvGraphicFramePr>
        <p:xfrm>
          <a:off x="861148" y="2806151"/>
          <a:ext cx="11307904" cy="566732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607581"/>
                <a:gridCol w="5674921"/>
              </a:tblGrid>
              <a:tr h="6268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100">
                          <a:solidFill>
                            <a:srgbClr val="53535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Category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100">
                          <a:solidFill>
                            <a:srgbClr val="5A5F5E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Example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35353"/>
                          </a:solidFill>
                        </a:rPr>
                        <a:t>Family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Mom - Piano/Read a Book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35353"/>
                          </a:solidFill>
                        </a:rPr>
                        <a:t>Fellow Homeschooler (Swap)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Heather - Literacy/PE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35353"/>
                          </a:solidFill>
                        </a:rPr>
                        <a:t>Class/Co-op/Hybrid Program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Hybrid - SS/Science/Art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Students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Nina - Science Project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Teacher/Tutor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Ms. Jenny/ELA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Programs/Platforms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1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defRPr sz="31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1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26880">
                <a:tc>
                  <a:txBody>
                    <a:bodyPr/>
                    <a:lstStyle/>
                    <a:p>
                      <a:pPr algn="l">
                        <a:defRPr sz="31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100"/>
                      </a:pP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4673" y="4764437"/>
            <a:ext cx="1291501" cy="129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50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7696" y="4656756"/>
            <a:ext cx="1509408" cy="1506863"/>
          </a:xfrm>
          <a:prstGeom prst="rect">
            <a:avLst/>
          </a:prstGeom>
          <a:ln w="3175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1311" y="4891168"/>
            <a:ext cx="2460001" cy="1291501"/>
          </a:xfrm>
          <a:prstGeom prst="rect">
            <a:avLst/>
          </a:prstGeom>
          <a:ln w="3175">
            <a:miter lim="400000"/>
          </a:ln>
        </p:spPr>
      </p:pic>
      <p:sp>
        <p:nvSpPr>
          <p:cNvPr id="252" name="Double Arrow"/>
          <p:cNvSpPr/>
          <p:nvPr/>
        </p:nvSpPr>
        <p:spPr>
          <a:xfrm>
            <a:off x="124897" y="3608275"/>
            <a:ext cx="12755006" cy="688396"/>
          </a:xfrm>
          <a:prstGeom prst="leftRightArrow">
            <a:avLst>
              <a:gd name="adj1" fmla="val 32000"/>
              <a:gd name="adj2" fmla="val 81174"/>
            </a:avLst>
          </a:prstGeom>
          <a:solidFill>
            <a:srgbClr val="000000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3" name="Virtual…"/>
          <p:cNvSpPr txBox="1"/>
          <p:nvPr/>
        </p:nvSpPr>
        <p:spPr>
          <a:xfrm>
            <a:off x="362095" y="5097846"/>
            <a:ext cx="1971555" cy="8781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/>
          <a:p>
            <a:pPr defTabSz="234808">
              <a:defRPr cap="all" sz="2800"/>
            </a:pPr>
            <a:r>
              <a:t>Virtual </a:t>
            </a:r>
          </a:p>
          <a:p>
            <a:pPr defTabSz="234808">
              <a:defRPr cap="all" sz="2800"/>
            </a:pPr>
            <a:r>
              <a:t>School</a:t>
            </a:r>
          </a:p>
        </p:txBody>
      </p:sp>
      <p:grpSp>
        <p:nvGrpSpPr>
          <p:cNvPr id="256" name="Group"/>
          <p:cNvGrpSpPr/>
          <p:nvPr/>
        </p:nvGrpSpPr>
        <p:grpSpPr>
          <a:xfrm>
            <a:off x="10832816" y="4783649"/>
            <a:ext cx="1713535" cy="2333779"/>
            <a:chOff x="0" y="0"/>
            <a:chExt cx="1713534" cy="2333777"/>
          </a:xfrm>
        </p:grpSpPr>
        <p:sp>
          <p:nvSpPr>
            <p:cNvPr id="254" name="Easy Peasy"/>
            <p:cNvSpPr txBox="1"/>
            <p:nvPr/>
          </p:nvSpPr>
          <p:spPr>
            <a:xfrm>
              <a:off x="0" y="1455634"/>
              <a:ext cx="1678304" cy="8781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rmAutofit fontScale="100000" lnSpcReduction="0"/>
            </a:bodyPr>
            <a:lstStyle>
              <a:lvl1pPr defTabSz="234808">
                <a:defRPr cap="all" sz="2800"/>
              </a:lvl1pPr>
            </a:lstStyle>
            <a:p>
              <a:pPr/>
              <a:r>
                <a:t>Easy Peasy</a:t>
              </a:r>
            </a:p>
          </p:txBody>
        </p:sp>
        <p:pic>
          <p:nvPicPr>
            <p:cNvPr id="25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75351" b="0"/>
            <a:stretch>
              <a:fillRect/>
            </a:stretch>
          </p:blipFill>
          <p:spPr>
            <a:xfrm>
              <a:off x="32701" y="0"/>
              <a:ext cx="1680834" cy="150673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257" name="Educational Platforms"/>
          <p:cNvSpPr txBox="1"/>
          <p:nvPr>
            <p:ph type="title"/>
          </p:nvPr>
        </p:nvSpPr>
        <p:spPr>
          <a:xfrm>
            <a:off x="201718" y="102495"/>
            <a:ext cx="12601364" cy="1828801"/>
          </a:xfrm>
          <a:prstGeom prst="rect">
            <a:avLst/>
          </a:prstGeom>
        </p:spPr>
        <p:txBody>
          <a:bodyPr/>
          <a:lstStyle/>
          <a:p>
            <a:pPr/>
            <a:r>
              <a:t>Educational Platforms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3" grpId="1"/>
      <p:bldP build="whole" bldLvl="1" animBg="1" rev="0" advAuto="0" spid="249" grpId="2"/>
      <p:bldP build="whole" bldLvl="1" animBg="1" rev="0" advAuto="0" spid="250" grpId="3"/>
      <p:bldP build="whole" bldLvl="1" animBg="1" rev="0" advAuto="0" spid="251" grpId="4"/>
      <p:bldP build="whole" bldLvl="1" animBg="1" rev="0" advAuto="0" spid="256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Where to find help"/>
          <p:cNvSpPr txBox="1"/>
          <p:nvPr>
            <p:ph type="title"/>
          </p:nvPr>
        </p:nvSpPr>
        <p:spPr>
          <a:xfrm>
            <a:off x="51224" y="220979"/>
            <a:ext cx="12601363" cy="1828801"/>
          </a:xfrm>
          <a:prstGeom prst="rect">
            <a:avLst/>
          </a:prstGeom>
        </p:spPr>
        <p:txBody>
          <a:bodyPr/>
          <a:lstStyle/>
          <a:p>
            <a:pPr/>
            <a:r>
              <a:t>Where to find help</a:t>
            </a:r>
          </a:p>
        </p:txBody>
      </p:sp>
      <p:sp>
        <p:nvSpPr>
          <p:cNvPr id="260" name="Line"/>
          <p:cNvSpPr/>
          <p:nvPr/>
        </p:nvSpPr>
        <p:spPr>
          <a:xfrm>
            <a:off x="994514" y="19887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26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262" name="Square"/>
          <p:cNvSpPr/>
          <p:nvPr/>
        </p:nvSpPr>
        <p:spPr>
          <a:xfrm>
            <a:off x="156472" y="8222861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263" name="Table 1"/>
          <p:cNvGraphicFramePr/>
          <p:nvPr/>
        </p:nvGraphicFramePr>
        <p:xfrm>
          <a:off x="1046435" y="2866222"/>
          <a:ext cx="11247396" cy="55777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577507"/>
                <a:gridCol w="5644487"/>
              </a:tblGrid>
              <a:tr h="61692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100">
                          <a:solidFill>
                            <a:srgbClr val="535353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Category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100">
                          <a:solidFill>
                            <a:srgbClr val="5A5F5E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Example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35353"/>
                          </a:solidFill>
                        </a:rPr>
                        <a:t>Family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Mom - Piano/Read a Book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35353"/>
                          </a:solidFill>
                        </a:rPr>
                        <a:t>Fellow Homeschooler (Swap)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Heather - Literacy/PE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4600"/>
                        </a:spcBef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35353"/>
                          </a:solidFill>
                        </a:rPr>
                        <a:t>School/Co-op/Hybrid Program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Hybrid - SS/Science/Art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Students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Nina - Science/ Teaching Programs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Teacher/Tutor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Ms. Jenny/ELA and Art Class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Educational Platforms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NTML - Math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Clubs/Camps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Coding/4-H/Library/Rec Centers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1692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Internships/Apprenticeships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>
                          <a:solidFill>
                            <a:srgbClr val="5A5F5E"/>
                          </a:solidFill>
                        </a:rPr>
                        <a:t>Museum/Zoo</a:t>
                      </a:r>
                    </a:p>
                  </a:txBody>
                  <a:tcPr marL="50800" marR="50800" marT="50800" marB="50800" anchor="ctr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67467" y="0"/>
            <a:ext cx="17339734" cy="97536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1310" t="20685" r="12076" b="39869"/>
          <a:stretch>
            <a:fillRect/>
          </a:stretch>
        </p:blipFill>
        <p:spPr>
          <a:xfrm>
            <a:off x="6180" y="3303904"/>
            <a:ext cx="12992439" cy="3762753"/>
          </a:xfrm>
          <a:prstGeom prst="rect">
            <a:avLst/>
          </a:prstGeom>
          <a:ln w="3175">
            <a:miter lim="400000"/>
          </a:ln>
        </p:spPr>
      </p:pic>
      <p:sp>
        <p:nvSpPr>
          <p:cNvPr id="269" name="Square"/>
          <p:cNvSpPr/>
          <p:nvPr/>
        </p:nvSpPr>
        <p:spPr>
          <a:xfrm>
            <a:off x="1818129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0" name="Square"/>
          <p:cNvSpPr/>
          <p:nvPr/>
        </p:nvSpPr>
        <p:spPr>
          <a:xfrm>
            <a:off x="5932272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1" name="Square"/>
          <p:cNvSpPr/>
          <p:nvPr/>
        </p:nvSpPr>
        <p:spPr>
          <a:xfrm>
            <a:off x="10046414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2" name="How do…"/>
          <p:cNvSpPr txBox="1"/>
          <p:nvPr/>
        </p:nvSpPr>
        <p:spPr>
          <a:xfrm>
            <a:off x="9312292" y="4212269"/>
            <a:ext cx="2688888" cy="15400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/>
            <a:r>
              <a:t>How do </a:t>
            </a:r>
          </a:p>
          <a:p>
            <a:pPr/>
            <a:r>
              <a:t>I know if </a:t>
            </a:r>
          </a:p>
          <a:p>
            <a:pPr/>
            <a:r>
              <a:t>it’s a fit?</a:t>
            </a:r>
          </a:p>
        </p:txBody>
      </p:sp>
      <p:sp>
        <p:nvSpPr>
          <p:cNvPr id="273" name="Building Your Team"/>
          <p:cNvSpPr txBox="1"/>
          <p:nvPr>
            <p:ph type="title"/>
          </p:nvPr>
        </p:nvSpPr>
        <p:spPr>
          <a:xfrm>
            <a:off x="355599" y="200316"/>
            <a:ext cx="12293602" cy="1828801"/>
          </a:xfrm>
          <a:prstGeom prst="rect">
            <a:avLst/>
          </a:prstGeom>
        </p:spPr>
        <p:txBody>
          <a:bodyPr/>
          <a:lstStyle/>
          <a:p>
            <a:pPr/>
            <a:r>
              <a:t>Building Your Team</a:t>
            </a:r>
          </a:p>
        </p:txBody>
      </p:sp>
      <p:sp>
        <p:nvSpPr>
          <p:cNvPr id="274" name="Line"/>
          <p:cNvSpPr/>
          <p:nvPr/>
        </p:nvSpPr>
        <p:spPr>
          <a:xfrm>
            <a:off x="1001287" y="16712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sp>
        <p:nvSpPr>
          <p:cNvPr id="275" name="Where can…"/>
          <p:cNvSpPr txBox="1"/>
          <p:nvPr/>
        </p:nvSpPr>
        <p:spPr>
          <a:xfrm>
            <a:off x="5430038" y="4459919"/>
            <a:ext cx="2313145" cy="1044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/>
            <a:r>
              <a:t>Where can </a:t>
            </a:r>
          </a:p>
          <a:p>
            <a:pPr/>
            <a:r>
              <a:t>I find it?</a:t>
            </a:r>
          </a:p>
        </p:txBody>
      </p:sp>
      <p:sp>
        <p:nvSpPr>
          <p:cNvPr id="276" name="What do…"/>
          <p:cNvSpPr txBox="1"/>
          <p:nvPr/>
        </p:nvSpPr>
        <p:spPr>
          <a:xfrm>
            <a:off x="1402222" y="4459919"/>
            <a:ext cx="2037738" cy="1044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/>
            <a:r>
              <a:t>What do </a:t>
            </a:r>
          </a:p>
          <a:p>
            <a:pPr/>
            <a:r>
              <a:t>I want?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 a Trial"/>
          <p:cNvSpPr txBox="1"/>
          <p:nvPr>
            <p:ph type="body" sz="quarter" idx="1"/>
          </p:nvPr>
        </p:nvSpPr>
        <p:spPr>
          <a:xfrm>
            <a:off x="45055" y="3976091"/>
            <a:ext cx="6012179" cy="2156726"/>
          </a:xfrm>
          <a:prstGeom prst="rect">
            <a:avLst/>
          </a:prstGeom>
        </p:spPr>
        <p:txBody>
          <a:bodyPr anchor="t"/>
          <a:lstStyle/>
          <a:p>
            <a:pPr marL="0" indent="0" algn="ctr" defTabSz="557671">
              <a:spcBef>
                <a:spcPts val="4300"/>
              </a:spcBef>
              <a:buSzTx/>
              <a:buNone/>
              <a:defRPr sz="4940"/>
            </a:pPr>
            <a:r>
              <a:t>Do a Trial</a:t>
            </a:r>
          </a:p>
          <a:p>
            <a: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sz="4370"/>
            </a:pPr>
          </a:p>
        </p:txBody>
      </p:sp>
      <p:pic>
        <p:nvPicPr>
          <p:cNvPr id="28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34316" y="1508571"/>
            <a:ext cx="6736458" cy="673645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215" y="-52661"/>
            <a:ext cx="13145231" cy="9858922"/>
          </a:xfrm>
          <a:prstGeom prst="rect">
            <a:avLst/>
          </a:prstGeom>
          <a:ln w="3175">
            <a:miter lim="400000"/>
          </a:ln>
        </p:spPr>
      </p:pic>
      <p:sp>
        <p:nvSpPr>
          <p:cNvPr id="287" name="Monitor and Evaluate"/>
          <p:cNvSpPr txBox="1"/>
          <p:nvPr>
            <p:ph type="body" sz="quarter" idx="1"/>
          </p:nvPr>
        </p:nvSpPr>
        <p:spPr>
          <a:xfrm>
            <a:off x="687966" y="4685557"/>
            <a:ext cx="4598760" cy="2742509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Monitor and Evaluate</a:t>
            </a:r>
          </a:p>
        </p:txBody>
      </p:sp>
      <p:sp>
        <p:nvSpPr>
          <p:cNvPr id="288" name="Step 3"/>
          <p:cNvSpPr txBox="1"/>
          <p:nvPr/>
        </p:nvSpPr>
        <p:spPr>
          <a:xfrm>
            <a:off x="40945" y="1863943"/>
            <a:ext cx="5892802" cy="29125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b">
            <a:normAutofit fontScale="100000" lnSpcReduction="0"/>
          </a:bodyPr>
          <a:lstStyle>
            <a:lvl1pPr>
              <a:defRPr b="1" cap="all" sz="7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Step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3294" y="1597993"/>
            <a:ext cx="6083507" cy="608350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HOW TO AVOID THINGS…"/>
          <p:cNvSpPr txBox="1"/>
          <p:nvPr>
            <p:ph type="title"/>
          </p:nvPr>
        </p:nvSpPr>
        <p:spPr>
          <a:xfrm>
            <a:off x="62767" y="281584"/>
            <a:ext cx="12879266" cy="3577032"/>
          </a:xfrm>
          <a:prstGeom prst="rect">
            <a:avLst/>
          </a:prstGeom>
        </p:spPr>
        <p:txBody>
          <a:bodyPr/>
          <a:lstStyle/>
          <a:p>
            <a:pPr defTabSz="498968">
              <a:defRPr cap="none" sz="6290"/>
            </a:pPr>
            <a:r>
              <a:t>HOW TO AVOID THINGS </a:t>
            </a:r>
          </a:p>
          <a:p>
            <a:pPr defTabSz="498968">
              <a:defRPr cap="none" sz="6290"/>
            </a:pPr>
            <a:r>
              <a:t>GOING WRONG</a:t>
            </a:r>
          </a:p>
          <a:p>
            <a:pPr defTabSz="498968">
              <a:defRPr sz="5950"/>
            </a:pPr>
          </a:p>
        </p:txBody>
      </p:sp>
      <p:sp>
        <p:nvSpPr>
          <p:cNvPr id="293" name="Line"/>
          <p:cNvSpPr/>
          <p:nvPr/>
        </p:nvSpPr>
        <p:spPr>
          <a:xfrm>
            <a:off x="738722" y="2070100"/>
            <a:ext cx="11022546" cy="0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294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295" name="Pay attention to warning signs…"/>
          <p:cNvSpPr txBox="1"/>
          <p:nvPr/>
        </p:nvSpPr>
        <p:spPr>
          <a:xfrm>
            <a:off x="355599" y="2943118"/>
            <a:ext cx="5252046" cy="481630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/>
          <a:p>
            <a:pPr defTabSz="281770">
              <a:defRPr sz="4896">
                <a:latin typeface="Marker Felt"/>
                <a:ea typeface="Marker Felt"/>
                <a:cs typeface="Marker Felt"/>
                <a:sym typeface="Marker Felt"/>
              </a:defRPr>
            </a:pPr>
            <a:r>
              <a:t>Pay attention to warning signs</a:t>
            </a:r>
          </a:p>
          <a:p>
            <a:pPr defTabSz="281770">
              <a:defRPr sz="4896">
                <a:latin typeface="Marker Felt"/>
                <a:ea typeface="Marker Felt"/>
                <a:cs typeface="Marker Felt"/>
                <a:sym typeface="Marker Felt"/>
              </a:defRPr>
            </a:pPr>
          </a:p>
          <a:p>
            <a:pPr defTabSz="281770">
              <a:defRPr sz="4896">
                <a:latin typeface="Marker Felt"/>
                <a:ea typeface="Marker Felt"/>
                <a:cs typeface="Marker Felt"/>
                <a:sym typeface="Marker Felt"/>
              </a:defRPr>
            </a:pPr>
            <a:r>
              <a:t>Trust your gut</a:t>
            </a:r>
          </a:p>
          <a:p>
            <a:pPr defTabSz="281770">
              <a:defRPr sz="4896">
                <a:latin typeface="Marker Felt"/>
                <a:ea typeface="Marker Felt"/>
                <a:cs typeface="Marker Felt"/>
                <a:sym typeface="Marker Felt"/>
              </a:defRPr>
            </a:pPr>
          </a:p>
          <a:p>
            <a:pPr defTabSz="281770">
              <a:defRPr sz="4896">
                <a:latin typeface="Marker Felt"/>
                <a:ea typeface="Marker Felt"/>
                <a:cs typeface="Marker Felt"/>
                <a:sym typeface="Marker Felt"/>
              </a:defRPr>
            </a:pPr>
          </a:p>
          <a:p>
            <a:pPr defTabSz="281770">
              <a:defRPr sz="4896">
                <a:latin typeface="Marker Felt"/>
                <a:ea typeface="Marker Felt"/>
                <a:cs typeface="Marker Felt"/>
                <a:sym typeface="Marker Felt"/>
              </a:defRPr>
            </a:pPr>
            <a:r>
              <a:t>Communicate</a:t>
            </a: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4946" b="0"/>
          <a:stretch>
            <a:fillRect/>
          </a:stretch>
        </p:blipFill>
        <p:spPr>
          <a:xfrm>
            <a:off x="5805317" y="2353673"/>
            <a:ext cx="6751055" cy="599512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2"/>
      <p:bldP build="whole" bldLvl="1" animBg="1" rev="0" advAuto="0" spid="29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heck on progress"/>
          <p:cNvSpPr txBox="1"/>
          <p:nvPr>
            <p:ph type="title"/>
          </p:nvPr>
        </p:nvSpPr>
        <p:spPr>
          <a:xfrm>
            <a:off x="173075" y="354753"/>
            <a:ext cx="12678970" cy="1828801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Check on progress</a:t>
            </a:r>
          </a:p>
        </p:txBody>
      </p:sp>
      <p:sp>
        <p:nvSpPr>
          <p:cNvPr id="299" name="Ask Your Student…"/>
          <p:cNvSpPr txBox="1"/>
          <p:nvPr>
            <p:ph type="body" sz="half" idx="1"/>
          </p:nvPr>
        </p:nvSpPr>
        <p:spPr>
          <a:xfrm>
            <a:off x="355599" y="2512906"/>
            <a:ext cx="5556581" cy="6618702"/>
          </a:xfrm>
          <a:prstGeom prst="rect">
            <a:avLst/>
          </a:prstGeom>
        </p:spPr>
        <p:txBody>
          <a:bodyPr/>
          <a:lstStyle/>
          <a:p>
            <a:pPr marL="425386" indent="-425386" defTabSz="493098">
              <a:spcBef>
                <a:spcPts val="3800"/>
              </a:spcBef>
              <a:defRPr sz="3696"/>
            </a:pPr>
            <a:r>
              <a:t>Ask Your Student</a:t>
            </a:r>
          </a:p>
          <a:p>
            <a:pPr marL="425386" indent="-425386" defTabSz="493098">
              <a:spcBef>
                <a:spcPts val="3800"/>
              </a:spcBef>
              <a:defRPr sz="3696"/>
            </a:pPr>
            <a:r>
              <a:t>Observe/Listen in on a Session</a:t>
            </a:r>
          </a:p>
          <a:p>
            <a:pPr marL="425386" indent="-425386" defTabSz="493098">
              <a:spcBef>
                <a:spcPts val="3800"/>
              </a:spcBef>
              <a:defRPr sz="3696"/>
            </a:pPr>
            <a:r>
              <a:t>Have a Teacher Conference (In-person/Zoom)</a:t>
            </a:r>
          </a:p>
          <a:p>
            <a:pPr marL="425386" indent="-425386" defTabSz="493098">
              <a:spcBef>
                <a:spcPts val="3800"/>
              </a:spcBef>
              <a:defRPr sz="3696"/>
            </a:pPr>
            <a:r>
              <a:t>Ask for Formal/Informal Assessments</a:t>
            </a:r>
          </a:p>
        </p:txBody>
      </p:sp>
      <p:sp>
        <p:nvSpPr>
          <p:cNvPr id="300" name="Line"/>
          <p:cNvSpPr/>
          <p:nvPr/>
        </p:nvSpPr>
        <p:spPr>
          <a:xfrm>
            <a:off x="994514" y="17474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pic>
        <p:nvPicPr>
          <p:cNvPr id="30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1847" y="3089583"/>
            <a:ext cx="6184142" cy="412434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305" name="Acknowledge…"/>
          <p:cNvSpPr txBox="1"/>
          <p:nvPr/>
        </p:nvSpPr>
        <p:spPr>
          <a:xfrm>
            <a:off x="533834" y="-294507"/>
            <a:ext cx="12187985" cy="38232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/>
          <a:p>
            <a:pPr>
              <a:defRPr b="1" sz="67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Acknowledge  </a:t>
            </a:r>
          </a:p>
          <a:p>
            <a:pPr>
              <a:defRPr b="1" sz="67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your team</a:t>
            </a:r>
          </a:p>
        </p:txBody>
      </p:sp>
      <p:pic>
        <p:nvPicPr>
          <p:cNvPr id="306" name="7.png" descr="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4622" y="-55967"/>
            <a:ext cx="13154044" cy="9865534"/>
          </a:xfrm>
          <a:prstGeom prst="rect">
            <a:avLst/>
          </a:prstGeom>
          <a:ln w="3175">
            <a:miter lim="400000"/>
          </a:ln>
        </p:spPr>
      </p:pic>
      <p:sp>
        <p:nvSpPr>
          <p:cNvPr id="307" name="What Worked?…"/>
          <p:cNvSpPr txBox="1"/>
          <p:nvPr>
            <p:ph type="body" idx="1"/>
          </p:nvPr>
        </p:nvSpPr>
        <p:spPr>
          <a:xfrm>
            <a:off x="355599" y="2512906"/>
            <a:ext cx="12293602" cy="47277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r>
              <a:t>What Worked?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r>
              <a:t>What Didn’t?</a:t>
            </a:r>
          </a:p>
          <a:p>
            <a:pPr marL="0" indent="0">
              <a:buSzTx/>
              <a:buNone/>
              <a:defRPr>
                <a:solidFill>
                  <a:srgbClr val="000000"/>
                </a:solidFill>
              </a:defRPr>
            </a:pPr>
            <a:r>
              <a:t>Make Decisions for Next Year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hueOff val="198700"/>
            <a:satOff val="21248"/>
            <a:lumOff val="193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Videos…"/>
          <p:cNvSpPr txBox="1"/>
          <p:nvPr>
            <p:ph type="title"/>
          </p:nvPr>
        </p:nvSpPr>
        <p:spPr>
          <a:xfrm>
            <a:off x="6958090" y="1360498"/>
            <a:ext cx="5792086" cy="7032604"/>
          </a:xfrm>
          <a:prstGeom prst="rect">
            <a:avLst/>
          </a:prstGeom>
        </p:spPr>
        <p:txBody>
          <a:bodyPr lIns="24383" tIns="24383" rIns="24383" bIns="24383"/>
          <a:lstStyle/>
          <a:p>
            <a:pPr marL="179909" indent="-179909" algn="l" defTabSz="565708">
              <a:spcBef>
                <a:spcPts val="300"/>
              </a:spcBef>
              <a:buSzPct val="100000"/>
              <a:buChar char="•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</a:p>
          <a:p>
            <a:pPr marL="179909" indent="-179909" algn="l" defTabSz="565708">
              <a:spcBef>
                <a:spcPts val="300"/>
              </a:spcBef>
              <a:buSzPct val="100000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  <a:r>
              <a:t>Videos</a:t>
            </a:r>
          </a:p>
          <a:p>
            <a:pPr marL="179909" indent="-179909" algn="l" defTabSz="565708">
              <a:spcBef>
                <a:spcPts val="300"/>
              </a:spcBef>
              <a:buSzPct val="100000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</a:p>
          <a:p>
            <a:pPr marL="179909" indent="-179909" algn="l" defTabSz="565708">
              <a:spcBef>
                <a:spcPts val="300"/>
              </a:spcBef>
              <a:buSzPct val="100000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  <a:r>
              <a:t>Automated Online Grading</a:t>
            </a:r>
          </a:p>
          <a:p>
            <a:pPr marL="179909" indent="-179909" algn="l" defTabSz="565708">
              <a:spcBef>
                <a:spcPts val="300"/>
              </a:spcBef>
              <a:buSzPct val="100000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</a:p>
          <a:p>
            <a:pPr marL="179909" indent="-179909" algn="l" defTabSz="565708">
              <a:spcBef>
                <a:spcPts val="300"/>
              </a:spcBef>
              <a:buSzPct val="100000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  <a:r>
              <a:t>Tools to Close Gaps (One-Minute Tutorials &amp; Mastery Bank)</a:t>
            </a:r>
          </a:p>
          <a:p>
            <a:pPr marL="179909" indent="-179909" algn="l" defTabSz="565708">
              <a:spcBef>
                <a:spcPts val="300"/>
              </a:spcBef>
              <a:buSzPct val="100000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</a:p>
          <a:p>
            <a:pPr marL="179909" indent="-179909" algn="l" defTabSz="565708">
              <a:spcBef>
                <a:spcPts val="300"/>
              </a:spcBef>
              <a:buSzPct val="100000"/>
              <a:defRPr cap="none" sz="3828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  <a:r>
              <a:t>Starts at $59 a year for single student/$99 a year for a family</a:t>
            </a:r>
          </a:p>
        </p:txBody>
      </p:sp>
      <p:pic>
        <p:nvPicPr>
          <p:cNvPr id="310" name="All 17.jpg" descr="All 17.jpg"/>
          <p:cNvPicPr>
            <a:picLocks noChangeAspect="1"/>
          </p:cNvPicPr>
          <p:nvPr/>
        </p:nvPicPr>
        <p:blipFill>
          <a:blip r:embed="rId2">
            <a:extLst/>
          </a:blip>
          <a:srcRect l="0" t="5386" r="0" b="2518"/>
          <a:stretch>
            <a:fillRect/>
          </a:stretch>
        </p:blipFill>
        <p:spPr>
          <a:xfrm>
            <a:off x="191554" y="2188866"/>
            <a:ext cx="6508375" cy="5993879"/>
          </a:xfrm>
          <a:prstGeom prst="rect">
            <a:avLst/>
          </a:prstGeom>
          <a:ln w="12700">
            <a:miter lim="400000"/>
          </a:ln>
          <a:effectLst>
            <a:reflection blurRad="0" stA="0" stPos="0" endA="0" endPos="40000" dist="0" dir="5400000" fadeDir="5400000" sx="100000" sy="-100000" kx="0" ky="0" algn="bl" rotWithShape="0"/>
          </a:effectLst>
        </p:spPr>
      </p:pic>
      <p:pic>
        <p:nvPicPr>
          <p:cNvPr id="31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hueOff val="198700"/>
            <a:satOff val="21248"/>
            <a:lumOff val="193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axonF.jpg" descr="Saxon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8614" y="415999"/>
            <a:ext cx="6307573" cy="892160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hueOff val="198700"/>
            <a:satOff val="21248"/>
            <a:lumOff val="193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ingapore F.jpg" descr="Singapore 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0318" y="534534"/>
            <a:ext cx="5761169" cy="8148754"/>
          </a:xfrm>
          <a:prstGeom prst="rect">
            <a:avLst/>
          </a:prstGeom>
          <a:ln w="3175">
            <a:miter lim="400000"/>
          </a:ln>
        </p:spPr>
      </p:pic>
      <p:sp>
        <p:nvSpPr>
          <p:cNvPr id="316" name="https://singapore.nicolethemathlady.com/"/>
          <p:cNvSpPr txBox="1"/>
          <p:nvPr/>
        </p:nvSpPr>
        <p:spPr>
          <a:xfrm>
            <a:off x="900457" y="8961292"/>
            <a:ext cx="10360891" cy="539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https://singapore.nicolethemathlady.com/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Who’s Here?"/>
          <p:cNvSpPr txBox="1"/>
          <p:nvPr>
            <p:ph type="title"/>
          </p:nvPr>
        </p:nvSpPr>
        <p:spPr>
          <a:xfrm>
            <a:off x="358986" y="292099"/>
            <a:ext cx="12293602" cy="1828801"/>
          </a:xfrm>
          <a:prstGeom prst="rect">
            <a:avLst/>
          </a:prstGeom>
        </p:spPr>
        <p:txBody>
          <a:bodyPr/>
          <a:lstStyle/>
          <a:p>
            <a:pPr/>
            <a:r>
              <a:t>Who’s Here?</a:t>
            </a:r>
          </a:p>
        </p:txBody>
      </p:sp>
      <p:sp>
        <p:nvSpPr>
          <p:cNvPr id="128" name="Line"/>
          <p:cNvSpPr/>
          <p:nvPr/>
        </p:nvSpPr>
        <p:spPr>
          <a:xfrm>
            <a:off x="1001287" y="16712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grpSp>
        <p:nvGrpSpPr>
          <p:cNvPr id="131" name="Group"/>
          <p:cNvGrpSpPr/>
          <p:nvPr/>
        </p:nvGrpSpPr>
        <p:grpSpPr>
          <a:xfrm>
            <a:off x="-19192" y="2206440"/>
            <a:ext cx="3955811" cy="6616576"/>
            <a:chOff x="0" y="0"/>
            <a:chExt cx="3955810" cy="6616575"/>
          </a:xfrm>
        </p:grpSpPr>
        <p:pic>
          <p:nvPicPr>
            <p:cNvPr id="129" name="Cape Images.png" descr="Cape Images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864" t="9944" r="27864" b="9944"/>
            <a:stretch>
              <a:fillRect/>
            </a:stretch>
          </p:blipFill>
          <p:spPr>
            <a:xfrm>
              <a:off x="0" y="889956"/>
              <a:ext cx="3955811" cy="572662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30" name="First-timers"/>
            <p:cNvSpPr txBox="1"/>
            <p:nvPr/>
          </p:nvSpPr>
          <p:spPr>
            <a:xfrm>
              <a:off x="1101510" y="0"/>
              <a:ext cx="1981735" cy="549487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/>
            <a:p>
              <a:pPr/>
              <a:r>
                <a:t>First-timers</a:t>
              </a:r>
            </a:p>
          </p:txBody>
        </p:sp>
      </p:grpSp>
      <p:grpSp>
        <p:nvGrpSpPr>
          <p:cNvPr id="134" name="Group"/>
          <p:cNvGrpSpPr/>
          <p:nvPr/>
        </p:nvGrpSpPr>
        <p:grpSpPr>
          <a:xfrm>
            <a:off x="3883457" y="2149961"/>
            <a:ext cx="5044101" cy="6673370"/>
            <a:chOff x="0" y="0"/>
            <a:chExt cx="5044099" cy="6673368"/>
          </a:xfrm>
        </p:grpSpPr>
        <p:pic>
          <p:nvPicPr>
            <p:cNvPr id="132" name="Cape Images (2).png" descr="Cape Images (2)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911" t="15304" r="15159" b="15304"/>
            <a:stretch>
              <a:fillRect/>
            </a:stretch>
          </p:blipFill>
          <p:spPr>
            <a:xfrm>
              <a:off x="0" y="950520"/>
              <a:ext cx="5044100" cy="572284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33" name="2nd/3rd year"/>
            <p:cNvSpPr txBox="1"/>
            <p:nvPr/>
          </p:nvSpPr>
          <p:spPr>
            <a:xfrm>
              <a:off x="679658" y="0"/>
              <a:ext cx="3685025" cy="68024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/>
            <a:p>
              <a:pPr/>
              <a:r>
                <a:t>2nd/3rd year</a:t>
              </a:r>
            </a:p>
          </p:txBody>
        </p:sp>
      </p:grpSp>
      <p:grpSp>
        <p:nvGrpSpPr>
          <p:cNvPr id="137" name="Group"/>
          <p:cNvGrpSpPr/>
          <p:nvPr/>
        </p:nvGrpSpPr>
        <p:grpSpPr>
          <a:xfrm>
            <a:off x="8879071" y="2147045"/>
            <a:ext cx="4144921" cy="6673370"/>
            <a:chOff x="0" y="0"/>
            <a:chExt cx="4144920" cy="6673368"/>
          </a:xfrm>
        </p:grpSpPr>
        <p:pic>
          <p:nvPicPr>
            <p:cNvPr id="135" name="Cape Images (1).png" descr="Cape Images (1)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6687" t="15177" r="42959" b="15177"/>
            <a:stretch>
              <a:fillRect/>
            </a:stretch>
          </p:blipFill>
          <p:spPr>
            <a:xfrm>
              <a:off x="0" y="950520"/>
              <a:ext cx="4144921" cy="572284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36" name="4+ years"/>
            <p:cNvSpPr txBox="1"/>
            <p:nvPr/>
          </p:nvSpPr>
          <p:spPr>
            <a:xfrm>
              <a:off x="448699" y="0"/>
              <a:ext cx="3247343" cy="59944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ctr">
              <a:noAutofit/>
            </a:bodyPr>
            <a:lstStyle/>
            <a:p>
              <a:pPr/>
              <a:r>
                <a:t>4+ years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2"/>
      <p:bldP build="whole" bldLvl="1" animBg="1" rev="0" advAuto="0" spid="13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hueOff val="198700"/>
            <a:satOff val="21248"/>
            <a:lumOff val="193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Learn Addition &amp; Subtraction Math Facts in 60 days…"/>
          <p:cNvSpPr txBox="1"/>
          <p:nvPr>
            <p:ph type="title"/>
          </p:nvPr>
        </p:nvSpPr>
        <p:spPr>
          <a:xfrm>
            <a:off x="345597" y="983677"/>
            <a:ext cx="6005585" cy="7999403"/>
          </a:xfrm>
          <a:prstGeom prst="rect">
            <a:avLst/>
          </a:prstGeom>
        </p:spPr>
        <p:txBody>
          <a:bodyPr lIns="24383" tIns="24383" rIns="24383" bIns="24383"/>
          <a:lstStyle/>
          <a:p>
            <a:pPr marL="206792" indent="-206792" algn="l" defTabSz="650240">
              <a:spcBef>
                <a:spcPts val="400"/>
              </a:spcBef>
              <a:buSzPct val="100000"/>
              <a:buChar char="•"/>
              <a:defRPr cap="none" sz="4400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  <a:r>
              <a:t>Learn Addition &amp; Subtraction Math Facts in 60 days</a:t>
            </a:r>
          </a:p>
          <a:p>
            <a:pPr marL="206792" indent="-206792" algn="l" defTabSz="650240">
              <a:spcBef>
                <a:spcPts val="400"/>
              </a:spcBef>
              <a:buSzPct val="100000"/>
              <a:defRPr cap="none" sz="4400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</a:p>
          <a:p>
            <a:pPr marL="206792" indent="-206792" algn="l" defTabSz="650240">
              <a:spcBef>
                <a:spcPts val="400"/>
              </a:spcBef>
              <a:buSzPct val="100000"/>
              <a:defRPr cap="none" sz="4400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  <a:r>
              <a:t>Learn Multiplication &amp; Division Facts in 90 days</a:t>
            </a:r>
          </a:p>
          <a:p>
            <a:pPr marL="206792" indent="-206792" algn="l" defTabSz="650240">
              <a:spcBef>
                <a:spcPts val="400"/>
              </a:spcBef>
              <a:buSzPct val="100000"/>
              <a:defRPr cap="none" sz="4400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</a:p>
          <a:p>
            <a:pPr marL="206792" indent="-206792" algn="l" defTabSz="650240">
              <a:spcBef>
                <a:spcPts val="400"/>
              </a:spcBef>
              <a:buSzPct val="100000"/>
              <a:defRPr cap="none" sz="4400">
                <a:solidFill>
                  <a:schemeClr val="accent6">
                    <a:hueOff val="-133706"/>
                    <a:satOff val="8281"/>
                    <a:lumOff val="-27269"/>
                  </a:schemeClr>
                </a:solidFill>
              </a:defRPr>
            </a:pPr>
            <a:r>
              <a:t>Starts at $21.99 for single student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1059" y="1719989"/>
            <a:ext cx="5843507" cy="6526779"/>
          </a:xfrm>
          <a:prstGeom prst="rect">
            <a:avLst/>
          </a:prstGeom>
          <a:ln w="3175">
            <a:miter lim="400000"/>
          </a:ln>
        </p:spPr>
      </p:pic>
      <p:pic>
        <p:nvPicPr>
          <p:cNvPr id="320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3">
            <a:hueOff val="198700"/>
            <a:satOff val="21248"/>
            <a:lumOff val="1930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323" name="Drill Team F.jpg" descr="Drill Team 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9575" y="670231"/>
            <a:ext cx="6245650" cy="883401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Untitled design (4).png" descr="Untitled design (4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235" y="2059568"/>
            <a:ext cx="3020699" cy="3020699"/>
          </a:xfrm>
          <a:prstGeom prst="rect">
            <a:avLst/>
          </a:prstGeom>
          <a:ln w="3175">
            <a:miter lim="400000"/>
          </a:ln>
        </p:spPr>
      </p:pic>
      <p:sp>
        <p:nvSpPr>
          <p:cNvPr id="326" name="nicolethemathlady.com/workshops"/>
          <p:cNvSpPr txBox="1"/>
          <p:nvPr>
            <p:ph type="title"/>
          </p:nvPr>
        </p:nvSpPr>
        <p:spPr>
          <a:xfrm>
            <a:off x="449360" y="5061615"/>
            <a:ext cx="5888450" cy="1403641"/>
          </a:xfrm>
          <a:prstGeom prst="rect">
            <a:avLst/>
          </a:prstGeom>
        </p:spPr>
        <p:txBody>
          <a:bodyPr lIns="24383" tIns="24383" rIns="24383" bIns="24383"/>
          <a:lstStyle>
            <a:lvl1pPr defTabSz="522449">
              <a:defRPr cap="none" sz="4806"/>
            </a:lvl1pPr>
          </a:lstStyle>
          <a:p>
            <a:pPr/>
            <a:r>
              <a:t>nicolethemathlady.com/workshops</a:t>
            </a:r>
          </a:p>
        </p:txBody>
      </p:sp>
      <p:pic>
        <p:nvPicPr>
          <p:cNvPr id="327" name="Untitled design (5).png" descr="Untitled design (5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8370" y="2059568"/>
            <a:ext cx="3020699" cy="3020699"/>
          </a:xfrm>
          <a:prstGeom prst="rect">
            <a:avLst/>
          </a:prstGeom>
          <a:ln w="3175">
            <a:miter lim="400000"/>
          </a:ln>
        </p:spPr>
      </p:pic>
      <p:sp>
        <p:nvSpPr>
          <p:cNvPr id="328" name="nicolethemathlady.com/expansion"/>
          <p:cNvSpPr txBox="1"/>
          <p:nvPr/>
        </p:nvSpPr>
        <p:spPr>
          <a:xfrm>
            <a:off x="6974494" y="5061615"/>
            <a:ext cx="5888450" cy="14036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" tIns="24383" rIns="24383" bIns="24383" anchor="ctr">
            <a:normAutofit fontScale="100000" lnSpcReduction="0"/>
          </a:bodyPr>
          <a:lstStyle>
            <a:lvl1pPr defTabSz="522449">
              <a:defRPr sz="4806"/>
            </a:lvl1pPr>
          </a:lstStyle>
          <a:p>
            <a:pPr/>
            <a:r>
              <a:t>nicolethemathlady.com/expansion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706" y="-70281"/>
            <a:ext cx="13192212" cy="9894162"/>
          </a:xfrm>
          <a:prstGeom prst="rect">
            <a:avLst/>
          </a:prstGeom>
          <a:ln w="3175">
            <a:miter lim="400000"/>
          </a:ln>
        </p:spPr>
      </p:pic>
      <p:sp>
        <p:nvSpPr>
          <p:cNvPr id="140" name="Give yourself permission to not do it all"/>
          <p:cNvSpPr txBox="1"/>
          <p:nvPr>
            <p:ph type="body" sz="quarter" idx="1"/>
          </p:nvPr>
        </p:nvSpPr>
        <p:spPr>
          <a:xfrm>
            <a:off x="438255" y="3043781"/>
            <a:ext cx="4425353" cy="2760931"/>
          </a:xfrm>
          <a:prstGeom prst="rect">
            <a:avLst/>
          </a:prstGeom>
        </p:spPr>
        <p:txBody>
          <a:bodyPr/>
          <a:lstStyle>
            <a:lvl1pPr defTabSz="563541">
              <a:defRPr sz="6144">
                <a:solidFill>
                  <a:srgbClr val="000000"/>
                </a:solidFill>
              </a:defRPr>
            </a:lvl1pPr>
          </a:lstStyle>
          <a:p>
            <a:pPr/>
            <a:r>
              <a:t>Give yourself permission to not do it all</a:t>
            </a:r>
          </a:p>
        </p:txBody>
      </p:sp>
      <p:sp>
        <p:nvSpPr>
          <p:cNvPr id="141" name="Step 1"/>
          <p:cNvSpPr txBox="1"/>
          <p:nvPr/>
        </p:nvSpPr>
        <p:spPr>
          <a:xfrm>
            <a:off x="-133797" y="271849"/>
            <a:ext cx="5892802" cy="29125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b">
            <a:normAutofit fontScale="100000" lnSpcReduction="0"/>
          </a:bodyPr>
          <a:lstStyle>
            <a:lvl1pPr>
              <a:defRPr b="1" cap="all" sz="7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Step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11060" y="7378414"/>
            <a:ext cx="1055971" cy="1054190"/>
          </a:xfrm>
          <a:prstGeom prst="rect">
            <a:avLst/>
          </a:prstGeom>
          <a:ln w="3175">
            <a:miter lim="400000"/>
          </a:ln>
        </p:spPr>
      </p:pic>
      <p:sp>
        <p:nvSpPr>
          <p:cNvPr id="144" name="I am my child’s best teacher."/>
          <p:cNvSpPr txBox="1"/>
          <p:nvPr/>
        </p:nvSpPr>
        <p:spPr>
          <a:xfrm>
            <a:off x="438723" y="3437897"/>
            <a:ext cx="12127354" cy="37019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defRPr sz="7400">
                <a:solidFill>
                  <a:srgbClr val="000000"/>
                </a:solidFill>
              </a:defRPr>
            </a:lvl1pPr>
          </a:lstStyle>
          <a:p>
            <a:pPr/>
            <a:r>
              <a:t>I am my child’s best teacher.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 am my child’s best teacher."/>
          <p:cNvSpPr txBox="1"/>
          <p:nvPr/>
        </p:nvSpPr>
        <p:spPr>
          <a:xfrm>
            <a:off x="342358" y="3955133"/>
            <a:ext cx="4649928" cy="22268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 defTabSz="399175">
              <a:defRPr sz="5032">
                <a:solidFill>
                  <a:srgbClr val="000000"/>
                </a:solidFill>
              </a:defRPr>
            </a:lvl1pPr>
          </a:lstStyle>
          <a:p>
            <a:pPr/>
            <a:r>
              <a:t>I am my child’s best teacher.</a:t>
            </a:r>
          </a:p>
        </p:txBody>
      </p:sp>
      <p:sp>
        <p:nvSpPr>
          <p:cNvPr id="149" name="I manage my homeschool and I’m one of my child’s awesome teachers."/>
          <p:cNvSpPr txBox="1"/>
          <p:nvPr/>
        </p:nvSpPr>
        <p:spPr>
          <a:xfrm>
            <a:off x="8121099" y="2685826"/>
            <a:ext cx="4498329" cy="47654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/>
          <a:p>
            <a:pPr defTabSz="422656">
              <a:defRPr sz="5328">
                <a:solidFill>
                  <a:srgbClr val="000000"/>
                </a:solidFill>
              </a:defRPr>
            </a:pPr>
            <a:r>
              <a:t>I manage my homeschool and I’m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one</a:t>
            </a:r>
            <a:r>
              <a:t> of my child’s awesome teachers.</a:t>
            </a:r>
          </a:p>
        </p:txBody>
      </p:sp>
      <p:sp>
        <p:nvSpPr>
          <p:cNvPr id="150" name="Arrow"/>
          <p:cNvSpPr/>
          <p:nvPr/>
        </p:nvSpPr>
        <p:spPr>
          <a:xfrm>
            <a:off x="5511800" y="4241800"/>
            <a:ext cx="2089786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AB1802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5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" grpId="1"/>
      <p:bldP build="whole" bldLvl="1" animBg="1" rev="0" advAuto="0" spid="14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10.png" descr="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3004801" cy="9753601"/>
          </a:xfrm>
          <a:prstGeom prst="rect">
            <a:avLst/>
          </a:prstGeom>
          <a:ln w="3175">
            <a:miter lim="400000"/>
          </a:ln>
        </p:spPr>
      </p:pic>
      <p:sp>
        <p:nvSpPr>
          <p:cNvPr id="154" name="Build the Right Team"/>
          <p:cNvSpPr txBox="1"/>
          <p:nvPr>
            <p:ph type="body" sz="quarter" idx="1"/>
          </p:nvPr>
        </p:nvSpPr>
        <p:spPr>
          <a:xfrm>
            <a:off x="535334" y="3264070"/>
            <a:ext cx="4425353" cy="2760931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Build the Right Team</a:t>
            </a:r>
          </a:p>
        </p:txBody>
      </p:sp>
      <p:sp>
        <p:nvSpPr>
          <p:cNvPr id="155" name="Step 2"/>
          <p:cNvSpPr txBox="1"/>
          <p:nvPr/>
        </p:nvSpPr>
        <p:spPr>
          <a:xfrm>
            <a:off x="-198390" y="504839"/>
            <a:ext cx="5892801" cy="29125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b">
            <a:normAutofit fontScale="100000" lnSpcReduction="0"/>
          </a:bodyPr>
          <a:lstStyle>
            <a:lvl1pPr>
              <a:defRPr b="1" cap="all" sz="7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Step 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1310" t="20685" r="12076" b="39869"/>
          <a:stretch>
            <a:fillRect/>
          </a:stretch>
        </p:blipFill>
        <p:spPr>
          <a:xfrm>
            <a:off x="6180" y="3303904"/>
            <a:ext cx="12992439" cy="3762753"/>
          </a:xfrm>
          <a:prstGeom prst="rect">
            <a:avLst/>
          </a:prstGeom>
          <a:ln w="3175">
            <a:miter lim="400000"/>
          </a:ln>
        </p:spPr>
      </p:pic>
      <p:sp>
        <p:nvSpPr>
          <p:cNvPr id="159" name="Square"/>
          <p:cNvSpPr/>
          <p:nvPr/>
        </p:nvSpPr>
        <p:spPr>
          <a:xfrm>
            <a:off x="1818129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" name="Square"/>
          <p:cNvSpPr/>
          <p:nvPr/>
        </p:nvSpPr>
        <p:spPr>
          <a:xfrm>
            <a:off x="5932272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" name="Square"/>
          <p:cNvSpPr/>
          <p:nvPr/>
        </p:nvSpPr>
        <p:spPr>
          <a:xfrm>
            <a:off x="10046414" y="4347312"/>
            <a:ext cx="1270001" cy="12700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27093" tIns="27093" rIns="27093" bIns="27093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" name="What do…"/>
          <p:cNvSpPr txBox="1"/>
          <p:nvPr/>
        </p:nvSpPr>
        <p:spPr>
          <a:xfrm>
            <a:off x="1402222" y="4459919"/>
            <a:ext cx="2037738" cy="10447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/>
            <a:r>
              <a:t>What do </a:t>
            </a:r>
          </a:p>
          <a:p>
            <a:pPr/>
            <a:r>
              <a:t>I want?</a:t>
            </a:r>
          </a:p>
        </p:txBody>
      </p:sp>
      <p:sp>
        <p:nvSpPr>
          <p:cNvPr id="163" name="Building Your Team"/>
          <p:cNvSpPr txBox="1"/>
          <p:nvPr>
            <p:ph type="title"/>
          </p:nvPr>
        </p:nvSpPr>
        <p:spPr>
          <a:xfrm>
            <a:off x="355599" y="200316"/>
            <a:ext cx="12293602" cy="1828801"/>
          </a:xfrm>
          <a:prstGeom prst="rect">
            <a:avLst/>
          </a:prstGeom>
        </p:spPr>
        <p:txBody>
          <a:bodyPr/>
          <a:lstStyle/>
          <a:p>
            <a:pPr/>
            <a:r>
              <a:t>Building Your Team</a:t>
            </a:r>
          </a:p>
        </p:txBody>
      </p:sp>
      <p:sp>
        <p:nvSpPr>
          <p:cNvPr id="164" name="Line"/>
          <p:cNvSpPr/>
          <p:nvPr/>
        </p:nvSpPr>
        <p:spPr>
          <a:xfrm>
            <a:off x="1001287" y="16712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Homeschooling styles"/>
          <p:cNvSpPr txBox="1"/>
          <p:nvPr/>
        </p:nvSpPr>
        <p:spPr>
          <a:xfrm>
            <a:off x="355599" y="102525"/>
            <a:ext cx="12293602" cy="1828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ctr">
            <a:normAutofit fontScale="100000" lnSpcReduction="0"/>
          </a:bodyPr>
          <a:lstStyle>
            <a:lvl1pPr>
              <a:defRPr cap="all" sz="7000"/>
            </a:lvl1pPr>
          </a:lstStyle>
          <a:p>
            <a:pPr/>
            <a:r>
              <a:t>Homeschooling styles</a:t>
            </a:r>
          </a:p>
        </p:txBody>
      </p:sp>
      <p:sp>
        <p:nvSpPr>
          <p:cNvPr id="169" name="Line"/>
          <p:cNvSpPr/>
          <p:nvPr/>
        </p:nvSpPr>
        <p:spPr>
          <a:xfrm>
            <a:off x="1001287" y="1836353"/>
            <a:ext cx="11022546" cy="1"/>
          </a:xfrm>
          <a:prstGeom prst="line">
            <a:avLst/>
          </a:prstGeom>
          <a:ln w="25400">
            <a:solidFill>
              <a:schemeClr val="accent3">
                <a:hueOff val="198700"/>
                <a:satOff val="21248"/>
                <a:lumOff val="19305"/>
              </a:schemeClr>
            </a:solidFill>
            <a:miter lim="400000"/>
          </a:ln>
        </p:spPr>
        <p:txBody>
          <a:bodyPr lIns="27093" tIns="27093" rIns="27093" bIns="27093" anchor="ctr"/>
          <a:lstStyle/>
          <a:p>
            <a:pPr/>
          </a:p>
        </p:txBody>
      </p:sp>
      <p:graphicFrame>
        <p:nvGraphicFramePr>
          <p:cNvPr id="170" name="2D Pie Chart"/>
          <p:cNvGraphicFramePr/>
          <p:nvPr/>
        </p:nvGraphicFramePr>
        <p:xfrm>
          <a:off x="3998" y="1439541"/>
          <a:ext cx="8831204" cy="883120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pic>
        <p:nvPicPr>
          <p:cNvPr id="171" name="nicole logo - New cartoon transparent.png" descr="nicole logo - New cartoon transpare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91819" y="8543361"/>
            <a:ext cx="1055971" cy="1054190"/>
          </a:xfrm>
          <a:prstGeom prst="rect">
            <a:avLst/>
          </a:prstGeom>
          <a:ln w="3175">
            <a:miter lim="400000"/>
          </a:ln>
        </p:spPr>
      </p:pic>
      <p:pic>
        <p:nvPicPr>
          <p:cNvPr id="172" name="Homeschool.com.png" descr="Homeschool.co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79797" y="2852671"/>
            <a:ext cx="2440316" cy="2440316"/>
          </a:xfrm>
          <a:prstGeom prst="rect">
            <a:avLst/>
          </a:prstGeom>
          <a:ln w="3175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8846" t="13539" r="67216" b="76718"/>
          <a:stretch>
            <a:fillRect/>
          </a:stretch>
        </p:blipFill>
        <p:spPr>
          <a:xfrm>
            <a:off x="8845072" y="5405483"/>
            <a:ext cx="3534751" cy="89915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