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media1.mp4" ContentType="video/unknown"/>
  <Override PartName="/ppt/notesSlides/notesSlide1.xml" ContentType="application/vnd.openxmlformats-officedocument.presentationml.notesSlide+xml"/>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media2.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60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60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60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60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60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60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60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60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60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6" name="Shape 186"/>
          <p:cNvSpPr/>
          <p:nvPr>
            <p:ph type="sldImg"/>
          </p:nvPr>
        </p:nvSpPr>
        <p:spPr>
          <a:xfrm>
            <a:off x="1143000" y="685800"/>
            <a:ext cx="4572000" cy="3429000"/>
          </a:xfrm>
          <a:prstGeom prst="rect">
            <a:avLst/>
          </a:prstGeom>
        </p:spPr>
        <p:txBody>
          <a:bodyPr/>
          <a:lstStyle/>
          <a:p>
            <a:pPr/>
          </a:p>
        </p:txBody>
      </p:sp>
      <p:sp>
        <p:nvSpPr>
          <p:cNvPr id="187" name="Shape 18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hape 475"/>
          <p:cNvSpPr/>
          <p:nvPr>
            <p:ph type="sldImg"/>
          </p:nvPr>
        </p:nvSpPr>
        <p:spPr>
          <a:prstGeom prst="rect">
            <a:avLst/>
          </a:prstGeom>
        </p:spPr>
        <p:txBody>
          <a:bodyPr/>
          <a:lstStyle/>
          <a:p>
            <a:pPr/>
          </a:p>
        </p:txBody>
      </p:sp>
      <p:sp>
        <p:nvSpPr>
          <p:cNvPr id="476" name="Shape 476"/>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How has choosing math curriculums been for you.  </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It can be overwhelming.  There’s so many to choose from:</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Saxon Math</a:t>
            </a:r>
          </a:p>
          <a:p>
            <a:pPr defTabSz="914400">
              <a:lnSpc>
                <a:spcPct val="100000"/>
              </a:lnSpc>
              <a:defRPr sz="1200">
                <a:latin typeface="Calibri"/>
                <a:ea typeface="Calibri"/>
                <a:cs typeface="Calibri"/>
                <a:sym typeface="Calibri"/>
              </a:defRPr>
            </a:pPr>
            <a:r>
              <a:t>Singapore Math</a:t>
            </a:r>
          </a:p>
          <a:p>
            <a:pPr defTabSz="914400">
              <a:lnSpc>
                <a:spcPct val="100000"/>
              </a:lnSpc>
              <a:defRPr sz="1200">
                <a:latin typeface="Calibri"/>
                <a:ea typeface="Calibri"/>
                <a:cs typeface="Calibri"/>
                <a:sym typeface="Calibri"/>
              </a:defRPr>
            </a:pPr>
            <a:r>
              <a:t>BJU Press</a:t>
            </a:r>
          </a:p>
          <a:p>
            <a:pPr defTabSz="914400">
              <a:lnSpc>
                <a:spcPct val="100000"/>
              </a:lnSpc>
              <a:defRPr sz="1200">
                <a:latin typeface="Calibri"/>
                <a:ea typeface="Calibri"/>
                <a:cs typeface="Calibri"/>
                <a:sym typeface="Calibri"/>
              </a:defRPr>
            </a:pPr>
            <a:r>
              <a:t>Horizons</a:t>
            </a:r>
          </a:p>
          <a:p>
            <a:pPr defTabSz="914400">
              <a:lnSpc>
                <a:spcPct val="100000"/>
              </a:lnSpc>
              <a:defRPr sz="1200">
                <a:latin typeface="Calibri"/>
                <a:ea typeface="Calibri"/>
                <a:cs typeface="Calibri"/>
                <a:sym typeface="Calibri"/>
              </a:defRPr>
            </a:pPr>
            <a:r>
              <a:t>Math You See</a:t>
            </a:r>
          </a:p>
          <a:p>
            <a:pPr defTabSz="914400">
              <a:lnSpc>
                <a:spcPct val="100000"/>
              </a:lnSpc>
              <a:defRPr sz="1200">
                <a:latin typeface="Calibri"/>
                <a:ea typeface="Calibri"/>
                <a:cs typeface="Calibri"/>
                <a:sym typeface="Calibri"/>
              </a:defRPr>
            </a:pPr>
            <a:r>
              <a:t>Abeka</a:t>
            </a:r>
          </a:p>
          <a:p>
            <a:pPr defTabSz="942288">
              <a:lnSpc>
                <a:spcPct val="100000"/>
              </a:lnSpc>
              <a:defRPr sz="1200">
                <a:latin typeface="Calibri"/>
                <a:ea typeface="Calibri"/>
                <a:cs typeface="Calibri"/>
                <a:sym typeface="Calibri"/>
              </a:defRPr>
            </a:pPr>
            <a:r>
              <a:t>Math Mammoth</a:t>
            </a:r>
          </a:p>
          <a:p>
            <a:pPr defTabSz="914400">
              <a:lnSpc>
                <a:spcPct val="100000"/>
              </a:lnSpc>
              <a:defRPr sz="1200">
                <a:latin typeface="Calibri"/>
                <a:ea typeface="Calibri"/>
                <a:cs typeface="Calibri"/>
                <a:sym typeface="Calibri"/>
              </a:defRPr>
            </a:pPr>
            <a:r>
              <a:t>Life of Fred</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Do you have any idea how many math curriculums homeschoolers have to choose from?</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69" name="Title Text"/>
          <p:cNvSpPr txBox="1"/>
          <p:nvPr>
            <p:ph type="title"/>
          </p:nvPr>
        </p:nvSpPr>
        <p:spPr>
          <a:xfrm>
            <a:off x="3962400" y="549276"/>
            <a:ext cx="16459200" cy="2286001"/>
          </a:xfrm>
          <a:prstGeom prst="rect">
            <a:avLst/>
          </a:prstGeom>
        </p:spPr>
        <p:txBody>
          <a:bodyPr lIns="91439" tIns="91439" rIns="91439" bIns="91439" anchor="ctr"/>
          <a:lstStyle>
            <a:lvl1pPr algn="ctr" defTabSz="1828800">
              <a:lnSpc>
                <a:spcPct val="100000"/>
              </a:lnSpc>
              <a:defRPr b="0" spc="0" sz="8800">
                <a:latin typeface="Calibri"/>
                <a:ea typeface="Calibri"/>
                <a:cs typeface="Calibri"/>
                <a:sym typeface="Calibri"/>
              </a:defRPr>
            </a:lvl1pPr>
          </a:lstStyle>
          <a:p>
            <a:pPr/>
            <a:r>
              <a:t>Title Text</a:t>
            </a:r>
          </a:p>
        </p:txBody>
      </p:sp>
      <p:sp>
        <p:nvSpPr>
          <p:cNvPr id="170" name="Body Level One…"/>
          <p:cNvSpPr txBox="1"/>
          <p:nvPr>
            <p:ph type="body" idx="1"/>
          </p:nvPr>
        </p:nvSpPr>
        <p:spPr>
          <a:xfrm>
            <a:off x="3962400" y="3200400"/>
            <a:ext cx="16459200" cy="9051926"/>
          </a:xfrm>
          <a:prstGeom prst="rect">
            <a:avLst/>
          </a:prstGeom>
        </p:spPr>
        <p:txBody>
          <a:bodyPr lIns="91439" tIns="91439" rIns="91439" bIns="91439"/>
          <a:lstStyle>
            <a:lvl1pPr marL="685800" indent="-685800" defTabSz="1828800">
              <a:lnSpc>
                <a:spcPct val="100000"/>
              </a:lnSpc>
              <a:spcBef>
                <a:spcPts val="1500"/>
              </a:spcBef>
              <a:buSzPct val="100000"/>
              <a:buFont typeface="Arial"/>
              <a:defRPr sz="6400">
                <a:latin typeface="Calibri"/>
                <a:ea typeface="Calibri"/>
                <a:cs typeface="Calibri"/>
                <a:sym typeface="Calibri"/>
              </a:defRPr>
            </a:lvl1pPr>
            <a:lvl2pPr marL="1110342" indent="-653142" defTabSz="1828800">
              <a:lnSpc>
                <a:spcPct val="100000"/>
              </a:lnSpc>
              <a:spcBef>
                <a:spcPts val="1500"/>
              </a:spcBef>
              <a:buSzPct val="100000"/>
              <a:buFont typeface="Arial"/>
              <a:buChar char="–"/>
              <a:defRPr sz="6400">
                <a:latin typeface="Calibri"/>
                <a:ea typeface="Calibri"/>
                <a:cs typeface="Calibri"/>
                <a:sym typeface="Calibri"/>
              </a:defRPr>
            </a:lvl2pPr>
            <a:lvl3pPr marL="1524000" indent="-609600" defTabSz="1828800">
              <a:lnSpc>
                <a:spcPct val="100000"/>
              </a:lnSpc>
              <a:spcBef>
                <a:spcPts val="1500"/>
              </a:spcBef>
              <a:buSzPct val="100000"/>
              <a:buFont typeface="Arial"/>
              <a:defRPr sz="6400">
                <a:latin typeface="Calibri"/>
                <a:ea typeface="Calibri"/>
                <a:cs typeface="Calibri"/>
                <a:sym typeface="Calibri"/>
              </a:defRPr>
            </a:lvl3pPr>
            <a:lvl4pPr marL="2103120" indent="-731520" defTabSz="1828800">
              <a:lnSpc>
                <a:spcPct val="100000"/>
              </a:lnSpc>
              <a:spcBef>
                <a:spcPts val="1500"/>
              </a:spcBef>
              <a:buSzPct val="100000"/>
              <a:buFont typeface="Arial"/>
              <a:buChar char="–"/>
              <a:defRPr sz="6400">
                <a:latin typeface="Calibri"/>
                <a:ea typeface="Calibri"/>
                <a:cs typeface="Calibri"/>
                <a:sym typeface="Calibri"/>
              </a:defRPr>
            </a:lvl4pPr>
            <a:lvl5pPr marL="2560320" indent="-731520" defTabSz="1828800">
              <a:lnSpc>
                <a:spcPct val="100000"/>
              </a:lnSpc>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1" name="Slide Number"/>
          <p:cNvSpPr txBox="1"/>
          <p:nvPr>
            <p:ph type="sldNum" sz="quarter" idx="2"/>
          </p:nvPr>
        </p:nvSpPr>
        <p:spPr>
          <a:xfrm>
            <a:off x="19917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78" name="Title Text"/>
          <p:cNvSpPr txBox="1"/>
          <p:nvPr>
            <p:ph type="title"/>
          </p:nvPr>
        </p:nvSpPr>
        <p:spPr>
          <a:xfrm>
            <a:off x="4419600" y="4260850"/>
            <a:ext cx="15544800" cy="2940050"/>
          </a:xfrm>
          <a:prstGeom prst="rect">
            <a:avLst/>
          </a:prstGeom>
        </p:spPr>
        <p:txBody>
          <a:bodyPr lIns="91439" tIns="91439" rIns="91439" bIns="91439" anchor="ctr"/>
          <a:lstStyle>
            <a:lvl1pPr algn="ctr" defTabSz="1828800">
              <a:lnSpc>
                <a:spcPct val="100000"/>
              </a:lnSpc>
              <a:defRPr b="0" spc="0" sz="8800">
                <a:latin typeface="Calibri"/>
                <a:ea typeface="Calibri"/>
                <a:cs typeface="Calibri"/>
                <a:sym typeface="Calibri"/>
              </a:defRPr>
            </a:lvl1pPr>
          </a:lstStyle>
          <a:p>
            <a:pPr/>
            <a:r>
              <a:t>Title Text</a:t>
            </a:r>
          </a:p>
        </p:txBody>
      </p:sp>
      <p:sp>
        <p:nvSpPr>
          <p:cNvPr id="179" name="Body Level One…"/>
          <p:cNvSpPr txBox="1"/>
          <p:nvPr>
            <p:ph type="body" sz="quarter" idx="1"/>
          </p:nvPr>
        </p:nvSpPr>
        <p:spPr>
          <a:xfrm>
            <a:off x="5791200" y="7772400"/>
            <a:ext cx="12801600" cy="3505200"/>
          </a:xfrm>
          <a:prstGeom prst="rect">
            <a:avLst/>
          </a:prstGeom>
        </p:spPr>
        <p:txBody>
          <a:bodyPr lIns="91439" tIns="91439" rIns="91439" bIns="91439"/>
          <a:lstStyle>
            <a:lvl1pPr marL="0" indent="0" algn="ctr" defTabSz="1828800">
              <a:lnSpc>
                <a:spcPct val="100000"/>
              </a:lnSpc>
              <a:spcBef>
                <a:spcPts val="1500"/>
              </a:spcBef>
              <a:buSzTx/>
              <a:buNone/>
              <a:defRPr sz="6400">
                <a:solidFill>
                  <a:srgbClr val="888888"/>
                </a:solidFill>
                <a:latin typeface="Calibri"/>
                <a:ea typeface="Calibri"/>
                <a:cs typeface="Calibri"/>
                <a:sym typeface="Calibri"/>
              </a:defRPr>
            </a:lvl1pPr>
            <a:lvl2pPr marL="0" indent="457200" algn="ctr" defTabSz="1828800">
              <a:lnSpc>
                <a:spcPct val="100000"/>
              </a:lnSpc>
              <a:spcBef>
                <a:spcPts val="1500"/>
              </a:spcBef>
              <a:buSzTx/>
              <a:buNone/>
              <a:defRPr sz="6400">
                <a:solidFill>
                  <a:srgbClr val="888888"/>
                </a:solidFill>
                <a:latin typeface="Calibri"/>
                <a:ea typeface="Calibri"/>
                <a:cs typeface="Calibri"/>
                <a:sym typeface="Calibri"/>
              </a:defRPr>
            </a:lvl2pPr>
            <a:lvl3pPr marL="0" indent="914400" algn="ctr" defTabSz="1828800">
              <a:lnSpc>
                <a:spcPct val="100000"/>
              </a:lnSpc>
              <a:spcBef>
                <a:spcPts val="1500"/>
              </a:spcBef>
              <a:buSzTx/>
              <a:buNone/>
              <a:defRPr sz="6400">
                <a:solidFill>
                  <a:srgbClr val="888888"/>
                </a:solidFill>
                <a:latin typeface="Calibri"/>
                <a:ea typeface="Calibri"/>
                <a:cs typeface="Calibri"/>
                <a:sym typeface="Calibri"/>
              </a:defRPr>
            </a:lvl3pPr>
            <a:lvl4pPr marL="0" indent="1371600" algn="ctr" defTabSz="1828800">
              <a:lnSpc>
                <a:spcPct val="100000"/>
              </a:lnSpc>
              <a:spcBef>
                <a:spcPts val="1500"/>
              </a:spcBef>
              <a:buSzTx/>
              <a:buNone/>
              <a:defRPr sz="6400">
                <a:solidFill>
                  <a:srgbClr val="888888"/>
                </a:solidFill>
                <a:latin typeface="Calibri"/>
                <a:ea typeface="Calibri"/>
                <a:cs typeface="Calibri"/>
                <a:sym typeface="Calibri"/>
              </a:defRPr>
            </a:lvl4pPr>
            <a:lvl5pPr marL="0" indent="1828800" algn="ctr" defTabSz="1828800">
              <a:lnSpc>
                <a:spcPct val="100000"/>
              </a:lnSpc>
              <a:spcBef>
                <a:spcPts val="1500"/>
              </a:spcBef>
              <a:buSzTx/>
              <a:buNone/>
              <a:defRPr sz="6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80" name="Slide Number"/>
          <p:cNvSpPr txBox="1"/>
          <p:nvPr>
            <p:ph type="sldNum" sz="quarter" idx="2"/>
          </p:nvPr>
        </p:nvSpPr>
        <p:spPr>
          <a:xfrm>
            <a:off x="19917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762000" marR="0" indent="-762000" algn="l" defTabSz="2438338" rtl="0" latinLnBrk="0">
        <a:lnSpc>
          <a:spcPct val="90000"/>
        </a:lnSpc>
        <a:spcBef>
          <a:spcPts val="4500"/>
        </a:spcBef>
        <a:spcAft>
          <a:spcPts val="0"/>
        </a:spcAft>
        <a:buClrTx/>
        <a:buSzPct val="123000"/>
        <a:buFontTx/>
        <a:buChar char="•"/>
        <a:tabLst/>
        <a:defRPr b="0" baseline="0" cap="none" i="0" spc="0" strike="noStrike" sz="6000" u="none">
          <a:solidFill>
            <a:srgbClr val="000000"/>
          </a:solidFill>
          <a:uFillTx/>
          <a:latin typeface="+mn-lt"/>
          <a:ea typeface="+mn-ea"/>
          <a:cs typeface="+mn-cs"/>
          <a:sym typeface="Helvetica Neue"/>
        </a:defRPr>
      </a:lvl1pPr>
      <a:lvl2pPr marL="1371600" marR="0" indent="-762000" algn="l" defTabSz="2438338" rtl="0" latinLnBrk="0">
        <a:lnSpc>
          <a:spcPct val="90000"/>
        </a:lnSpc>
        <a:spcBef>
          <a:spcPts val="4500"/>
        </a:spcBef>
        <a:spcAft>
          <a:spcPts val="0"/>
        </a:spcAft>
        <a:buClrTx/>
        <a:buSzPct val="123000"/>
        <a:buFontTx/>
        <a:buChar char="•"/>
        <a:tabLst/>
        <a:defRPr b="0" baseline="0" cap="none" i="0" spc="0" strike="noStrike" sz="6000" u="none">
          <a:solidFill>
            <a:srgbClr val="000000"/>
          </a:solidFill>
          <a:uFillTx/>
          <a:latin typeface="+mn-lt"/>
          <a:ea typeface="+mn-ea"/>
          <a:cs typeface="+mn-cs"/>
          <a:sym typeface="Helvetica Neue"/>
        </a:defRPr>
      </a:lvl2pPr>
      <a:lvl3pPr marL="1981200" marR="0" indent="-762000" algn="l" defTabSz="2438338" rtl="0" latinLnBrk="0">
        <a:lnSpc>
          <a:spcPct val="90000"/>
        </a:lnSpc>
        <a:spcBef>
          <a:spcPts val="4500"/>
        </a:spcBef>
        <a:spcAft>
          <a:spcPts val="0"/>
        </a:spcAft>
        <a:buClrTx/>
        <a:buSzPct val="123000"/>
        <a:buFontTx/>
        <a:buChar char="•"/>
        <a:tabLst/>
        <a:defRPr b="0" baseline="0" cap="none" i="0" spc="0" strike="noStrike" sz="6000" u="none">
          <a:solidFill>
            <a:srgbClr val="000000"/>
          </a:solidFill>
          <a:uFillTx/>
          <a:latin typeface="+mn-lt"/>
          <a:ea typeface="+mn-ea"/>
          <a:cs typeface="+mn-cs"/>
          <a:sym typeface="Helvetica Neue"/>
        </a:defRPr>
      </a:lvl3pPr>
      <a:lvl4pPr marL="2590800" marR="0" indent="-762000" algn="l" defTabSz="2438338" rtl="0" latinLnBrk="0">
        <a:lnSpc>
          <a:spcPct val="90000"/>
        </a:lnSpc>
        <a:spcBef>
          <a:spcPts val="4500"/>
        </a:spcBef>
        <a:spcAft>
          <a:spcPts val="0"/>
        </a:spcAft>
        <a:buClrTx/>
        <a:buSzPct val="123000"/>
        <a:buFontTx/>
        <a:buChar char="•"/>
        <a:tabLst/>
        <a:defRPr b="0" baseline="0" cap="none" i="0" spc="0" strike="noStrike" sz="6000" u="none">
          <a:solidFill>
            <a:srgbClr val="000000"/>
          </a:solidFill>
          <a:uFillTx/>
          <a:latin typeface="+mn-lt"/>
          <a:ea typeface="+mn-ea"/>
          <a:cs typeface="+mn-cs"/>
          <a:sym typeface="Helvetica Neue"/>
        </a:defRPr>
      </a:lvl4pPr>
      <a:lvl5pPr marL="3200400" marR="0" indent="-762000" algn="l" defTabSz="2438338" rtl="0" latinLnBrk="0">
        <a:lnSpc>
          <a:spcPct val="90000"/>
        </a:lnSpc>
        <a:spcBef>
          <a:spcPts val="4500"/>
        </a:spcBef>
        <a:spcAft>
          <a:spcPts val="0"/>
        </a:spcAft>
        <a:buClrTx/>
        <a:buSzPct val="123000"/>
        <a:buFontTx/>
        <a:buChar char="•"/>
        <a:tabLst/>
        <a:defRPr b="0" baseline="0" cap="none" i="0" spc="0" strike="noStrike" sz="6000" u="none">
          <a:solidFill>
            <a:srgbClr val="000000"/>
          </a:solidFill>
          <a:uFillTx/>
          <a:latin typeface="+mn-lt"/>
          <a:ea typeface="+mn-ea"/>
          <a:cs typeface="+mn-cs"/>
          <a:sym typeface="Helvetica Neue"/>
        </a:defRPr>
      </a:lvl5pPr>
      <a:lvl6pPr marL="3810000" marR="0" indent="-762000" algn="l" defTabSz="2438338" rtl="0" latinLnBrk="0">
        <a:lnSpc>
          <a:spcPct val="90000"/>
        </a:lnSpc>
        <a:spcBef>
          <a:spcPts val="4500"/>
        </a:spcBef>
        <a:spcAft>
          <a:spcPts val="0"/>
        </a:spcAft>
        <a:buClrTx/>
        <a:buSzPct val="123000"/>
        <a:buFontTx/>
        <a:buChar char="•"/>
        <a:tabLst/>
        <a:defRPr b="0" baseline="0" cap="none" i="0" spc="0" strike="noStrike" sz="6000" u="none">
          <a:solidFill>
            <a:srgbClr val="000000"/>
          </a:solidFill>
          <a:uFillTx/>
          <a:latin typeface="+mn-lt"/>
          <a:ea typeface="+mn-ea"/>
          <a:cs typeface="+mn-cs"/>
          <a:sym typeface="Helvetica Neue"/>
        </a:defRPr>
      </a:lvl6pPr>
      <a:lvl7pPr marL="4419600" marR="0" indent="-762000" algn="l" defTabSz="2438338" rtl="0" latinLnBrk="0">
        <a:lnSpc>
          <a:spcPct val="90000"/>
        </a:lnSpc>
        <a:spcBef>
          <a:spcPts val="4500"/>
        </a:spcBef>
        <a:spcAft>
          <a:spcPts val="0"/>
        </a:spcAft>
        <a:buClrTx/>
        <a:buSzPct val="123000"/>
        <a:buFontTx/>
        <a:buChar char="•"/>
        <a:tabLst/>
        <a:defRPr b="0" baseline="0" cap="none" i="0" spc="0" strike="noStrike" sz="6000" u="none">
          <a:solidFill>
            <a:srgbClr val="000000"/>
          </a:solidFill>
          <a:uFillTx/>
          <a:latin typeface="+mn-lt"/>
          <a:ea typeface="+mn-ea"/>
          <a:cs typeface="+mn-cs"/>
          <a:sym typeface="Helvetica Neue"/>
        </a:defRPr>
      </a:lvl7pPr>
      <a:lvl8pPr marL="5029200" marR="0" indent="-762000" algn="l" defTabSz="2438338" rtl="0" latinLnBrk="0">
        <a:lnSpc>
          <a:spcPct val="90000"/>
        </a:lnSpc>
        <a:spcBef>
          <a:spcPts val="4500"/>
        </a:spcBef>
        <a:spcAft>
          <a:spcPts val="0"/>
        </a:spcAft>
        <a:buClrTx/>
        <a:buSzPct val="123000"/>
        <a:buFontTx/>
        <a:buChar char="•"/>
        <a:tabLst/>
        <a:defRPr b="0" baseline="0" cap="none" i="0" spc="0" strike="noStrike" sz="6000" u="none">
          <a:solidFill>
            <a:srgbClr val="000000"/>
          </a:solidFill>
          <a:uFillTx/>
          <a:latin typeface="+mn-lt"/>
          <a:ea typeface="+mn-ea"/>
          <a:cs typeface="+mn-cs"/>
          <a:sym typeface="Helvetica Neue"/>
        </a:defRPr>
      </a:lvl8pPr>
      <a:lvl9pPr marL="5638800" marR="0" indent="-762000" algn="l" defTabSz="2438338" rtl="0" latinLnBrk="0">
        <a:lnSpc>
          <a:spcPct val="90000"/>
        </a:lnSpc>
        <a:spcBef>
          <a:spcPts val="4500"/>
        </a:spcBef>
        <a:spcAft>
          <a:spcPts val="0"/>
        </a:spcAft>
        <a:buClrTx/>
        <a:buSzPct val="123000"/>
        <a:buFontTx/>
        <a:buChar char="•"/>
        <a:tabLst/>
        <a:defRPr b="0" baseline="0" cap="none" i="0" spc="0" strike="noStrike" sz="60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 Id="rId3" Type="http://schemas.openxmlformats.org/officeDocument/2006/relationships/image" Target="../media/image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 Id="rId3" Type="http://schemas.openxmlformats.org/officeDocument/2006/relationships/image" Target="../media/image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png"/><Relationship Id="rId3" Type="http://schemas.openxmlformats.org/officeDocument/2006/relationships/image" Target="../media/image27.png"/><Relationship Id="rId4" Type="http://schemas.openxmlformats.org/officeDocument/2006/relationships/image" Target="../media/image2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29.pn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30.pn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 Id="rId11" Type="http://schemas.openxmlformats.org/officeDocument/2006/relationships/image" Target="../media/image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png"/><Relationship Id="rId3" Type="http://schemas.openxmlformats.org/officeDocument/2006/relationships/image" Target="../media/image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4.png"/><Relationship Id="rId3" Type="http://schemas.openxmlformats.org/officeDocument/2006/relationships/image" Target="../media/image3.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png"/><Relationship Id="rId3" Type="http://schemas.openxmlformats.org/officeDocument/2006/relationships/image" Target="../media/image3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4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png"/><Relationship Id="rId3" Type="http://schemas.openxmlformats.org/officeDocument/2006/relationships/image" Target="../media/image4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Final (A3) (2).jpg" descr="Final (A3) (2).jpg"/>
          <p:cNvPicPr>
            <a:picLocks noChangeAspect="1"/>
          </p:cNvPicPr>
          <p:nvPr/>
        </p:nvPicPr>
        <p:blipFill>
          <a:blip r:embed="rId2">
            <a:extLst/>
          </a:blip>
          <a:srcRect l="0" t="27607" r="18709" b="39812"/>
          <a:stretch>
            <a:fillRect/>
          </a:stretch>
        </p:blipFill>
        <p:spPr>
          <a:xfrm>
            <a:off x="-6151" y="-56856"/>
            <a:ext cx="24396304" cy="13829710"/>
          </a:xfrm>
          <a:prstGeom prst="rect">
            <a:avLst/>
          </a:prstGeom>
          <a:ln w="12700">
            <a:miter lim="400000"/>
          </a:ln>
        </p:spPr>
      </p:pic>
      <p:sp>
        <p:nvSpPr>
          <p:cNvPr id="190" name="Rounded Rectangle"/>
          <p:cNvSpPr/>
          <p:nvPr/>
        </p:nvSpPr>
        <p:spPr>
          <a:xfrm>
            <a:off x="384236" y="2335241"/>
            <a:ext cx="9249348" cy="8776342"/>
          </a:xfrm>
          <a:prstGeom prst="roundRect">
            <a:avLst>
              <a:gd name="adj" fmla="val 15156"/>
            </a:avLst>
          </a:prstGeom>
          <a:solidFill>
            <a:schemeClr val="accent5">
              <a:alpha val="72920"/>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191" name="MATH GAPS:…"/>
          <p:cNvSpPr txBox="1"/>
          <p:nvPr>
            <p:ph type="ctrTitle"/>
          </p:nvPr>
        </p:nvSpPr>
        <p:spPr>
          <a:xfrm>
            <a:off x="862385" y="3465230"/>
            <a:ext cx="8429855" cy="5500092"/>
          </a:xfrm>
          <a:prstGeom prst="rect">
            <a:avLst/>
          </a:prstGeom>
        </p:spPr>
        <p:txBody>
          <a:bodyPr/>
          <a:lstStyle/>
          <a:p>
            <a:pPr>
              <a:defRPr spc="-188" sz="9400"/>
            </a:pPr>
            <a:r>
              <a:t>MATH GAPS:  </a:t>
            </a:r>
          </a:p>
          <a:p>
            <a:pPr>
              <a:defRPr spc="-188" sz="9400"/>
            </a:pPr>
            <a:r>
              <a:t>How to find them and fill them up</a:t>
            </a:r>
          </a:p>
        </p:txBody>
      </p:sp>
      <p:pic>
        <p:nvPicPr>
          <p:cNvPr id="192" name="NTML logo - New Full.png" descr="NTML logo - New Full.png"/>
          <p:cNvPicPr>
            <a:picLocks noChangeAspect="1"/>
          </p:cNvPicPr>
          <p:nvPr/>
        </p:nvPicPr>
        <p:blipFill>
          <a:blip r:embed="rId3">
            <a:extLst/>
          </a:blip>
          <a:stretch>
            <a:fillRect/>
          </a:stretch>
        </p:blipFill>
        <p:spPr>
          <a:xfrm>
            <a:off x="3319609" y="9320760"/>
            <a:ext cx="3378603" cy="133894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o what’s the problem?"/>
          <p:cNvSpPr txBox="1"/>
          <p:nvPr>
            <p:ph type="title"/>
          </p:nvPr>
        </p:nvSpPr>
        <p:spPr>
          <a:prstGeom prst="rect">
            <a:avLst/>
          </a:prstGeom>
        </p:spPr>
        <p:txBody>
          <a:bodyPr/>
          <a:lstStyle/>
          <a:p>
            <a:pPr/>
            <a:r>
              <a:t>So what’s the problem?</a:t>
            </a:r>
          </a:p>
        </p:txBody>
      </p:sp>
      <p:pic>
        <p:nvPicPr>
          <p:cNvPr id="265" name="Final (A3) (1).jpg" descr="Final (A3) (1).jpg"/>
          <p:cNvPicPr>
            <a:picLocks noChangeAspect="1"/>
          </p:cNvPicPr>
          <p:nvPr/>
        </p:nvPicPr>
        <p:blipFill>
          <a:blip r:embed="rId2">
            <a:extLst/>
          </a:blip>
          <a:srcRect l="1414" t="21706" r="0" b="39155"/>
          <a:stretch>
            <a:fillRect/>
          </a:stretch>
        </p:blipFill>
        <p:spPr>
          <a:xfrm>
            <a:off x="-8593" y="7170"/>
            <a:ext cx="24401282" cy="13701660"/>
          </a:xfrm>
          <a:prstGeom prst="rect">
            <a:avLst/>
          </a:prstGeom>
          <a:ln w="12700">
            <a:miter lim="400000"/>
          </a:ln>
        </p:spPr>
      </p:pic>
      <p:sp>
        <p:nvSpPr>
          <p:cNvPr id="266" name="Without automaticity in math facts and math fact families, it will be more difficult for students to engage in the higher order thinking skills that are necessary to solve many math problems."/>
          <p:cNvSpPr txBox="1"/>
          <p:nvPr/>
        </p:nvSpPr>
        <p:spPr>
          <a:xfrm>
            <a:off x="13316239" y="2267071"/>
            <a:ext cx="10641526" cy="77594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defRPr sz="6200">
                <a:solidFill>
                  <a:srgbClr val="FFFFFF"/>
                </a:solidFill>
              </a:defRPr>
            </a:pPr>
            <a:r>
              <a:t>Without automaticity in math facts and math fact families, it will be more difficult for students to engage in the </a:t>
            </a:r>
            <a:r>
              <a:rPr>
                <a:solidFill>
                  <a:schemeClr val="accent4"/>
                </a:solidFill>
              </a:rPr>
              <a:t>higher order thinking skills</a:t>
            </a:r>
            <a:r>
              <a:t> that are necessary to solve many math problems.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Best way to handle math gaps"/>
          <p:cNvSpPr txBox="1"/>
          <p:nvPr>
            <p:ph type="title"/>
          </p:nvPr>
        </p:nvSpPr>
        <p:spPr>
          <a:xfrm>
            <a:off x="1206500" y="5316237"/>
            <a:ext cx="21971000" cy="1433164"/>
          </a:xfrm>
          <a:prstGeom prst="rect">
            <a:avLst/>
          </a:prstGeom>
        </p:spPr>
        <p:txBody>
          <a:bodyPr/>
          <a:lstStyle>
            <a:lvl1pPr algn="ctr"/>
          </a:lstStyle>
          <a:p>
            <a:pPr/>
            <a:r>
              <a:t>Best way to handle math gaps</a:t>
            </a:r>
          </a:p>
        </p:txBody>
      </p:sp>
      <p:pic>
        <p:nvPicPr>
          <p:cNvPr id="269" name="nicole logo - New cartoon transparent.png" descr="nicole logo - New cartoon transparent.png"/>
          <p:cNvPicPr>
            <a:picLocks noChangeAspect="1"/>
          </p:cNvPicPr>
          <p:nvPr/>
        </p:nvPicPr>
        <p:blipFill>
          <a:blip r:embed="rId2">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pasted-movie.png" descr="pasted-movie.png"/>
          <p:cNvPicPr>
            <a:picLocks noChangeAspect="1"/>
          </p:cNvPicPr>
          <p:nvPr/>
        </p:nvPicPr>
        <p:blipFill>
          <a:blip r:embed="rId2">
            <a:extLst/>
          </a:blip>
          <a:stretch>
            <a:fillRect/>
          </a:stretch>
        </p:blipFill>
        <p:spPr>
          <a:xfrm>
            <a:off x="-32657" y="-2515109"/>
            <a:ext cx="24449315" cy="18336987"/>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pasted-movie.png" descr="pasted-movie.png"/>
          <p:cNvPicPr>
            <a:picLocks noChangeAspect="1"/>
          </p:cNvPicPr>
          <p:nvPr/>
        </p:nvPicPr>
        <p:blipFill>
          <a:blip r:embed="rId2">
            <a:extLst/>
          </a:blip>
          <a:stretch>
            <a:fillRect/>
          </a:stretch>
        </p:blipFill>
        <p:spPr>
          <a:xfrm>
            <a:off x="-152400" y="-106772"/>
            <a:ext cx="24499032" cy="16332689"/>
          </a:xfrm>
          <a:prstGeom prst="rect">
            <a:avLst/>
          </a:prstGeom>
          <a:ln w="12700">
            <a:miter lim="400000"/>
          </a:ln>
        </p:spPr>
      </p:pic>
      <p:sp>
        <p:nvSpPr>
          <p:cNvPr id="274" name="them as they…"/>
          <p:cNvSpPr txBox="1"/>
          <p:nvPr>
            <p:ph type="title"/>
          </p:nvPr>
        </p:nvSpPr>
        <p:spPr>
          <a:xfrm>
            <a:off x="8494031" y="7735622"/>
            <a:ext cx="7395939" cy="4493376"/>
          </a:xfrm>
          <a:prstGeom prst="rect">
            <a:avLst/>
          </a:prstGeom>
        </p:spPr>
        <p:txBody>
          <a:bodyPr/>
          <a:lstStyle/>
          <a:p>
            <a:pPr algn="ctr">
              <a:defRPr spc="-166" sz="8300">
                <a:solidFill>
                  <a:srgbClr val="FFFFFF"/>
                </a:solidFill>
              </a:defRPr>
            </a:pPr>
            <a:r>
              <a:t>them as they </a:t>
            </a:r>
          </a:p>
          <a:p>
            <a:pPr algn="ctr">
              <a:defRPr spc="-166" sz="8300">
                <a:solidFill>
                  <a:srgbClr val="FFFFFF"/>
                </a:solidFill>
              </a:defRPr>
            </a:pPr>
            <a:r>
              <a:t>are forming</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Where do math gaps occur?"/>
          <p:cNvSpPr txBox="1"/>
          <p:nvPr>
            <p:ph type="title"/>
          </p:nvPr>
        </p:nvSpPr>
        <p:spPr>
          <a:prstGeom prst="rect">
            <a:avLst/>
          </a:prstGeom>
        </p:spPr>
        <p:txBody>
          <a:bodyPr/>
          <a:lstStyle/>
          <a:p>
            <a:pPr/>
            <a:r>
              <a:t>Where do math gaps occur?</a:t>
            </a:r>
          </a:p>
        </p:txBody>
      </p:sp>
      <p:pic>
        <p:nvPicPr>
          <p:cNvPr id="277" name="pasted-movie.png" descr="pasted-movie.png"/>
          <p:cNvPicPr>
            <a:picLocks noChangeAspect="1"/>
          </p:cNvPicPr>
          <p:nvPr/>
        </p:nvPicPr>
        <p:blipFill>
          <a:blip r:embed="rId2">
            <a:extLst/>
          </a:blip>
          <a:stretch>
            <a:fillRect/>
          </a:stretch>
        </p:blipFill>
        <p:spPr>
          <a:xfrm>
            <a:off x="12865877" y="4880524"/>
            <a:ext cx="9897108" cy="5195982"/>
          </a:xfrm>
          <a:prstGeom prst="rect">
            <a:avLst/>
          </a:prstGeom>
          <a:ln w="12700">
            <a:miter lim="400000"/>
          </a:ln>
        </p:spPr>
      </p:pic>
      <p:pic>
        <p:nvPicPr>
          <p:cNvPr id="278"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pic>
        <p:nvPicPr>
          <p:cNvPr id="279" name="pasted-movie.png" descr="pasted-movie.png"/>
          <p:cNvPicPr>
            <a:picLocks noChangeAspect="1"/>
          </p:cNvPicPr>
          <p:nvPr/>
        </p:nvPicPr>
        <p:blipFill>
          <a:blip r:embed="rId4">
            <a:extLst/>
          </a:blip>
          <a:stretch>
            <a:fillRect/>
          </a:stretch>
        </p:blipFill>
        <p:spPr>
          <a:xfrm>
            <a:off x="1582202" y="3287679"/>
            <a:ext cx="9203632" cy="920363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pasted-movie.png" descr="pasted-movie.png"/>
          <p:cNvPicPr>
            <a:picLocks noChangeAspect="1"/>
          </p:cNvPicPr>
          <p:nvPr/>
        </p:nvPicPr>
        <p:blipFill>
          <a:blip r:embed="rId2">
            <a:extLst/>
          </a:blip>
          <a:srcRect l="9391" t="0" r="6013" b="0"/>
          <a:stretch>
            <a:fillRect/>
          </a:stretch>
        </p:blipFill>
        <p:spPr>
          <a:xfrm>
            <a:off x="-1979" y="-1"/>
            <a:ext cx="24387958" cy="13716001"/>
          </a:xfrm>
          <a:prstGeom prst="rect">
            <a:avLst/>
          </a:prstGeom>
          <a:ln w="12700">
            <a:miter lim="400000"/>
          </a:ln>
        </p:spPr>
      </p:pic>
      <p:sp>
        <p:nvSpPr>
          <p:cNvPr id="282" name="Songs"/>
          <p:cNvSpPr txBox="1"/>
          <p:nvPr/>
        </p:nvSpPr>
        <p:spPr>
          <a:xfrm>
            <a:off x="3828622" y="7684384"/>
            <a:ext cx="2287525" cy="994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Songs</a:t>
            </a:r>
          </a:p>
        </p:txBody>
      </p:sp>
      <p:sp>
        <p:nvSpPr>
          <p:cNvPr id="283" name="Skip counting"/>
          <p:cNvSpPr txBox="1"/>
          <p:nvPr/>
        </p:nvSpPr>
        <p:spPr>
          <a:xfrm>
            <a:off x="887640" y="1886959"/>
            <a:ext cx="4800601" cy="994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Skip counting</a:t>
            </a:r>
          </a:p>
        </p:txBody>
      </p:sp>
      <p:sp>
        <p:nvSpPr>
          <p:cNvPr id="284" name="Stories"/>
          <p:cNvSpPr txBox="1"/>
          <p:nvPr/>
        </p:nvSpPr>
        <p:spPr>
          <a:xfrm>
            <a:off x="19392932" y="2940717"/>
            <a:ext cx="2498599" cy="994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Stories</a:t>
            </a:r>
          </a:p>
        </p:txBody>
      </p:sp>
      <p:sp>
        <p:nvSpPr>
          <p:cNvPr id="285" name="Drills"/>
          <p:cNvSpPr txBox="1"/>
          <p:nvPr/>
        </p:nvSpPr>
        <p:spPr>
          <a:xfrm>
            <a:off x="17493705" y="9126234"/>
            <a:ext cx="1792987" cy="994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Drills</a:t>
            </a:r>
          </a:p>
        </p:txBody>
      </p:sp>
      <p:sp>
        <p:nvSpPr>
          <p:cNvPr id="286" name="Which method works?"/>
          <p:cNvSpPr txBox="1"/>
          <p:nvPr>
            <p:ph type="title"/>
          </p:nvPr>
        </p:nvSpPr>
        <p:spPr>
          <a:xfrm>
            <a:off x="6819317" y="11957900"/>
            <a:ext cx="15076511" cy="6045219"/>
          </a:xfrm>
          <a:prstGeom prst="rect">
            <a:avLst/>
          </a:prstGeom>
        </p:spPr>
        <p:txBody>
          <a:bodyPr/>
          <a:lstStyle>
            <a:lvl1pPr>
              <a:defRPr>
                <a:solidFill>
                  <a:srgbClr val="FFFFFF"/>
                </a:solidFill>
              </a:defRPr>
            </a:lvl1pPr>
          </a:lstStyle>
          <a:p>
            <a:pPr/>
            <a:r>
              <a:t>Which method works?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5" fill="hold">
                                  <p:stCondLst>
                                    <p:cond delay="0"/>
                                  </p:stCondLst>
                                  <p:iterate type="el" backwards="0">
                                    <p:tmAbs val="0"/>
                                  </p:iterate>
                                  <p:childTnLst>
                                    <p:set>
                                      <p:cBhvr>
                                        <p:cTn id="22" fill="hold"/>
                                        <p:tgtEl>
                                          <p:spTgt spid="286"/>
                                        </p:tgtEl>
                                        <p:attrNameLst>
                                          <p:attrName>style.visibility</p:attrName>
                                        </p:attrNameLst>
                                      </p:cBhvr>
                                      <p:to>
                                        <p:strVal val="visible"/>
                                      </p:to>
                                    </p:set>
                                    <p:anim calcmode="lin" valueType="num">
                                      <p:cBhvr>
                                        <p:cTn id="23" dur="3000" fill="hold"/>
                                        <p:tgtEl>
                                          <p:spTgt spid="286"/>
                                        </p:tgtEl>
                                        <p:attrNameLst>
                                          <p:attrName>ppt_w</p:attrName>
                                        </p:attrNameLst>
                                      </p:cBhvr>
                                      <p:tavLst>
                                        <p:tav tm="0">
                                          <p:val>
                                            <p:fltVal val="0"/>
                                          </p:val>
                                        </p:tav>
                                        <p:tav tm="100000">
                                          <p:val>
                                            <p:strVal val="#ppt_w"/>
                                          </p:val>
                                        </p:tav>
                                      </p:tavLst>
                                    </p:anim>
                                    <p:anim calcmode="lin" valueType="num">
                                      <p:cBhvr>
                                        <p:cTn id="24" dur="3000" fill="hold"/>
                                        <p:tgtEl>
                                          <p:spTgt spid="2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3" grpId="1"/>
      <p:bldP build="whole" bldLvl="1" animBg="1" rev="0" advAuto="0" spid="286" grpId="5"/>
      <p:bldP build="whole" bldLvl="1" animBg="1" rev="0" advAuto="0" spid="282" grpId="3"/>
      <p:bldP build="whole" bldLvl="1" animBg="1" rev="0" advAuto="0" spid="285" grpId="4"/>
      <p:bldP build="whole" bldLvl="1" animBg="1" rev="0" advAuto="0" spid="284" grpId="2"/>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pasted-movie.png" descr="pasted-movie.png"/>
          <p:cNvPicPr>
            <a:picLocks noChangeAspect="1"/>
          </p:cNvPicPr>
          <p:nvPr/>
        </p:nvPicPr>
        <p:blipFill>
          <a:blip r:embed="rId2">
            <a:extLst/>
          </a:blip>
          <a:stretch>
            <a:fillRect/>
          </a:stretch>
        </p:blipFill>
        <p:spPr>
          <a:xfrm>
            <a:off x="14122849" y="1739188"/>
            <a:ext cx="8132673" cy="7244230"/>
          </a:xfrm>
          <a:prstGeom prst="rect">
            <a:avLst/>
          </a:prstGeom>
          <a:ln w="12700">
            <a:miter lim="400000"/>
          </a:ln>
        </p:spPr>
      </p:pic>
      <p:sp>
        <p:nvSpPr>
          <p:cNvPr id="289" name="The research shows…."/>
          <p:cNvSpPr txBox="1"/>
          <p:nvPr>
            <p:ph type="title"/>
          </p:nvPr>
        </p:nvSpPr>
        <p:spPr>
          <a:prstGeom prst="rect">
            <a:avLst/>
          </a:prstGeom>
        </p:spPr>
        <p:txBody>
          <a:bodyPr/>
          <a:lstStyle/>
          <a:p>
            <a:pPr/>
            <a:r>
              <a:t>The research shows….</a:t>
            </a:r>
          </a:p>
        </p:txBody>
      </p:sp>
      <p:sp>
        <p:nvSpPr>
          <p:cNvPr id="290" name="So find something your kids will enjoy!"/>
          <p:cNvSpPr txBox="1"/>
          <p:nvPr/>
        </p:nvSpPr>
        <p:spPr>
          <a:xfrm>
            <a:off x="10856675" y="11502871"/>
            <a:ext cx="13154407" cy="994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So find something your kids will enjoy!</a:t>
            </a:r>
          </a:p>
        </p:txBody>
      </p:sp>
      <p:pic>
        <p:nvPicPr>
          <p:cNvPr id="291" name="pasted-movie.png" descr="pasted-movie.png"/>
          <p:cNvPicPr>
            <a:picLocks noChangeAspect="1"/>
          </p:cNvPicPr>
          <p:nvPr/>
        </p:nvPicPr>
        <p:blipFill>
          <a:blip r:embed="rId3">
            <a:extLst/>
          </a:blip>
          <a:stretch>
            <a:fillRect/>
          </a:stretch>
        </p:blipFill>
        <p:spPr>
          <a:xfrm>
            <a:off x="7828141" y="3017804"/>
            <a:ext cx="8727719" cy="768039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8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0" grpId="3"/>
      <p:bldP build="whole" bldLvl="1" animBg="1" rev="0" advAuto="0" spid="291" grpId="1"/>
      <p:bldP build="whole" bldLvl="1" animBg="1" rev="0" advAuto="0" spid="288"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93" name="Rolling Numbers - Multiplication Chants.mp4" descr="Rolling Numbers - Multiplication Chant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054307" y="4730"/>
            <a:ext cx="18275386" cy="1370654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9985" fill="hold"/>
                                        <p:tgtEl>
                                          <p:spTgt spid="29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93"/>
                </p:tgtEl>
              </p:cMediaNode>
            </p:video>
            <p:seq concurrent="1" prevAc="none" nextAc="seek">
              <p:cTn id="8" evtFilter="cancelBubble" nodeType="interactiveSeq" restart="whenNotActive" fill="hold">
                <p:stCondLst>
                  <p:cond delay="0" evt="onClick">
                    <p:tgtEl>
                      <p:spTgt spid="29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93"/>
                                        </p:tgtEl>
                                      </p:cBhvr>
                                    </p:cmd>
                                  </p:childTnLst>
                                </p:cTn>
                              </p:par>
                            </p:childTnLst>
                          </p:cTn>
                        </p:par>
                      </p:childTnLst>
                    </p:cTn>
                  </p:par>
                </p:childTnLst>
              </p:cTn>
              <p:nextCondLst>
                <p:cond delay="0" evt="onClick">
                  <p:tgtEl>
                    <p:spTgt spid="29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It’s not the what, it’s the HOW!"/>
          <p:cNvSpPr txBox="1"/>
          <p:nvPr>
            <p:ph type="title"/>
          </p:nvPr>
        </p:nvSpPr>
        <p:spPr>
          <a:xfrm>
            <a:off x="4724003" y="5499100"/>
            <a:ext cx="14935994" cy="1433163"/>
          </a:xfrm>
          <a:prstGeom prst="rect">
            <a:avLst/>
          </a:prstGeom>
        </p:spPr>
        <p:txBody>
          <a:bodyPr/>
          <a:lstStyle/>
          <a:p>
            <a:pPr/>
            <a:r>
              <a:t>It’s not the what, it’s the HOW!</a:t>
            </a:r>
          </a:p>
        </p:txBody>
      </p:sp>
      <p:pic>
        <p:nvPicPr>
          <p:cNvPr id="296" name="nicole logo - New cartoon transparent.png" descr="nicole logo - New cartoon transparent.png"/>
          <p:cNvPicPr>
            <a:picLocks noChangeAspect="1"/>
          </p:cNvPicPr>
          <p:nvPr/>
        </p:nvPicPr>
        <p:blipFill>
          <a:blip r:embed="rId2">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pasted-movie.png" descr="pasted-movie.png"/>
          <p:cNvPicPr>
            <a:picLocks noChangeAspect="1"/>
          </p:cNvPicPr>
          <p:nvPr/>
        </p:nvPicPr>
        <p:blipFill>
          <a:blip r:embed="rId2">
            <a:extLst/>
          </a:blip>
          <a:stretch>
            <a:fillRect/>
          </a:stretch>
        </p:blipFill>
        <p:spPr>
          <a:xfrm>
            <a:off x="-95417" y="-556479"/>
            <a:ext cx="24574834" cy="1786597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What is a math gap?"/>
          <p:cNvSpPr txBox="1"/>
          <p:nvPr>
            <p:ph type="title"/>
          </p:nvPr>
        </p:nvSpPr>
        <p:spPr>
          <a:prstGeom prst="rect">
            <a:avLst/>
          </a:prstGeom>
        </p:spPr>
        <p:txBody>
          <a:bodyPr/>
          <a:lstStyle/>
          <a:p>
            <a:pPr/>
            <a:r>
              <a:t>What is a math gap?</a:t>
            </a:r>
          </a:p>
        </p:txBody>
      </p:sp>
      <p:sp>
        <p:nvSpPr>
          <p:cNvPr id="195" name="A math learning gap refers to any math skill that a student should have previously mastered, but didn’t."/>
          <p:cNvSpPr txBox="1"/>
          <p:nvPr>
            <p:ph type="body" sz="half" idx="1"/>
          </p:nvPr>
        </p:nvSpPr>
        <p:spPr>
          <a:xfrm>
            <a:off x="1206500" y="4248504"/>
            <a:ext cx="9476888" cy="8256012"/>
          </a:xfrm>
          <a:prstGeom prst="rect">
            <a:avLst/>
          </a:prstGeom>
        </p:spPr>
        <p:txBody>
          <a:bodyPr/>
          <a:lstStyle/>
          <a:p>
            <a:pPr/>
            <a:r>
              <a:t>A math learning gap refers to any math skill that a student should have previously mastered, but didn’t.</a:t>
            </a:r>
          </a:p>
        </p:txBody>
      </p:sp>
      <p:sp>
        <p:nvSpPr>
          <p:cNvPr id="196" name="Text"/>
          <p:cNvSpPr txBox="1"/>
          <p:nvPr/>
        </p:nvSpPr>
        <p:spPr>
          <a:xfrm>
            <a:off x="12255500" y="8274910"/>
            <a:ext cx="1270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z="1200">
                <a:latin typeface="Times Roman"/>
                <a:ea typeface="Times Roman"/>
                <a:cs typeface="Times Roman"/>
                <a:sym typeface="Times Roman"/>
              </a:defRPr>
            </a:pPr>
          </a:p>
        </p:txBody>
      </p:sp>
      <p:sp>
        <p:nvSpPr>
          <p:cNvPr id="197" name="Text"/>
          <p:cNvSpPr txBox="1"/>
          <p:nvPr/>
        </p:nvSpPr>
        <p:spPr>
          <a:xfrm>
            <a:off x="12128500" y="6629399"/>
            <a:ext cx="1270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z="1200">
                <a:latin typeface="Times Roman"/>
                <a:ea typeface="Times Roman"/>
                <a:cs typeface="Times Roman"/>
                <a:sym typeface="Times Roman"/>
              </a:defRPr>
            </a:pPr>
          </a:p>
        </p:txBody>
      </p:sp>
      <p:pic>
        <p:nvPicPr>
          <p:cNvPr id="198" name="pasted-movie.png" descr="pasted-movie.png"/>
          <p:cNvPicPr>
            <a:picLocks noChangeAspect="1"/>
          </p:cNvPicPr>
          <p:nvPr/>
        </p:nvPicPr>
        <p:blipFill>
          <a:blip r:embed="rId2">
            <a:extLst/>
          </a:blip>
          <a:stretch>
            <a:fillRect/>
          </a:stretch>
        </p:blipFill>
        <p:spPr>
          <a:xfrm>
            <a:off x="11960733" y="3176549"/>
            <a:ext cx="11628526" cy="8873402"/>
          </a:xfrm>
          <a:prstGeom prst="rect">
            <a:avLst/>
          </a:prstGeom>
          <a:ln w="12700">
            <a:miter lim="400000"/>
          </a:ln>
        </p:spPr>
      </p:pic>
      <p:pic>
        <p:nvPicPr>
          <p:cNvPr id="199"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We need intentional, targeted practice to reinforce these foundations and fill the math gaps."/>
          <p:cNvSpPr txBox="1"/>
          <p:nvPr/>
        </p:nvSpPr>
        <p:spPr>
          <a:xfrm>
            <a:off x="2002536" y="4134100"/>
            <a:ext cx="9321007" cy="84848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We need intentional, targeted practice to reinforce these foundations and fill the math gaps.</a:t>
            </a:r>
          </a:p>
          <a:p>
            <a:pPr/>
          </a:p>
          <a:p>
            <a:pPr/>
          </a:p>
        </p:txBody>
      </p:sp>
      <p:pic>
        <p:nvPicPr>
          <p:cNvPr id="301" name="pasted-movie.png" descr="pasted-movie.png"/>
          <p:cNvPicPr>
            <a:picLocks noChangeAspect="1"/>
          </p:cNvPicPr>
          <p:nvPr/>
        </p:nvPicPr>
        <p:blipFill>
          <a:blip r:embed="rId2">
            <a:extLst/>
          </a:blip>
          <a:stretch>
            <a:fillRect/>
          </a:stretch>
        </p:blipFill>
        <p:spPr>
          <a:xfrm>
            <a:off x="12626085" y="3190180"/>
            <a:ext cx="8968220" cy="8968220"/>
          </a:xfrm>
          <a:prstGeom prst="rect">
            <a:avLst/>
          </a:prstGeom>
          <a:ln w="12700">
            <a:miter lim="400000"/>
          </a:ln>
        </p:spPr>
      </p:pic>
      <p:pic>
        <p:nvPicPr>
          <p:cNvPr id="302"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8" name="Group"/>
          <p:cNvGrpSpPr/>
          <p:nvPr/>
        </p:nvGrpSpPr>
        <p:grpSpPr>
          <a:xfrm>
            <a:off x="4651264" y="5337418"/>
            <a:ext cx="15575892" cy="4763090"/>
            <a:chOff x="0" y="0"/>
            <a:chExt cx="15575891" cy="4763089"/>
          </a:xfrm>
        </p:grpSpPr>
        <p:pic>
          <p:nvPicPr>
            <p:cNvPr id="304" name="5.png" descr="5.png"/>
            <p:cNvPicPr>
              <a:picLocks noChangeAspect="1"/>
            </p:cNvPicPr>
            <p:nvPr/>
          </p:nvPicPr>
          <p:blipFill>
            <a:blip r:embed="rId2">
              <a:extLst/>
            </a:blip>
            <a:stretch>
              <a:fillRect/>
            </a:stretch>
          </p:blipFill>
          <p:spPr>
            <a:xfrm>
              <a:off x="4382303" y="278394"/>
              <a:ext cx="3170680" cy="4484696"/>
            </a:xfrm>
            <a:prstGeom prst="rect">
              <a:avLst/>
            </a:prstGeom>
            <a:ln w="12700" cap="flat">
              <a:noFill/>
              <a:miter lim="400000"/>
            </a:ln>
            <a:effectLst/>
          </p:spPr>
        </p:pic>
        <p:pic>
          <p:nvPicPr>
            <p:cNvPr id="305" name="6.png" descr="6.png"/>
            <p:cNvPicPr>
              <a:picLocks noChangeAspect="1"/>
            </p:cNvPicPr>
            <p:nvPr/>
          </p:nvPicPr>
          <p:blipFill>
            <a:blip r:embed="rId3">
              <a:extLst/>
            </a:blip>
            <a:stretch>
              <a:fillRect/>
            </a:stretch>
          </p:blipFill>
          <p:spPr>
            <a:xfrm>
              <a:off x="8762678" y="377155"/>
              <a:ext cx="3031032" cy="4287174"/>
            </a:xfrm>
            <a:prstGeom prst="rect">
              <a:avLst/>
            </a:prstGeom>
            <a:ln w="12700" cap="flat">
              <a:noFill/>
              <a:miter lim="400000"/>
            </a:ln>
            <a:effectLst/>
          </p:spPr>
        </p:pic>
        <p:pic>
          <p:nvPicPr>
            <p:cNvPr id="306" name="7.png" descr="7.png"/>
            <p:cNvPicPr>
              <a:picLocks noChangeAspect="1"/>
            </p:cNvPicPr>
            <p:nvPr/>
          </p:nvPicPr>
          <p:blipFill>
            <a:blip r:embed="rId4">
              <a:extLst/>
            </a:blip>
            <a:stretch>
              <a:fillRect/>
            </a:stretch>
          </p:blipFill>
          <p:spPr>
            <a:xfrm>
              <a:off x="13003405" y="701445"/>
              <a:ext cx="2572487" cy="3638594"/>
            </a:xfrm>
            <a:prstGeom prst="rect">
              <a:avLst/>
            </a:prstGeom>
            <a:ln w="12700" cap="flat">
              <a:noFill/>
              <a:miter lim="400000"/>
            </a:ln>
            <a:effectLst/>
          </p:spPr>
        </p:pic>
        <p:pic>
          <p:nvPicPr>
            <p:cNvPr id="307" name="8.png" descr="8.png"/>
            <p:cNvPicPr>
              <a:picLocks noChangeAspect="1"/>
            </p:cNvPicPr>
            <p:nvPr/>
          </p:nvPicPr>
          <p:blipFill>
            <a:blip r:embed="rId5">
              <a:extLst/>
            </a:blip>
            <a:srcRect l="0" t="0" r="0" b="14084"/>
            <a:stretch>
              <a:fillRect/>
            </a:stretch>
          </p:blipFill>
          <p:spPr>
            <a:xfrm>
              <a:off x="0" y="0"/>
              <a:ext cx="3527768" cy="4286981"/>
            </a:xfrm>
            <a:prstGeom prst="rect">
              <a:avLst/>
            </a:prstGeom>
            <a:ln w="12700" cap="flat">
              <a:noFill/>
              <a:miter lim="400000"/>
            </a:ln>
            <a:effectLst/>
          </p:spPr>
        </p:pic>
      </p:grpSp>
      <p:sp>
        <p:nvSpPr>
          <p:cNvPr id="309" name="Automaticity in math facts requires…"/>
          <p:cNvSpPr txBox="1"/>
          <p:nvPr>
            <p:ph type="title"/>
          </p:nvPr>
        </p:nvSpPr>
        <p:spPr>
          <a:xfrm>
            <a:off x="3477582" y="2767297"/>
            <a:ext cx="17428836" cy="1433164"/>
          </a:xfrm>
          <a:prstGeom prst="rect">
            <a:avLst/>
          </a:prstGeom>
        </p:spPr>
        <p:txBody>
          <a:bodyPr/>
          <a:lstStyle>
            <a:lvl1pPr defTabSz="2292038">
              <a:defRPr spc="-159" sz="7990"/>
            </a:lvl1pPr>
          </a:lstStyle>
          <a:p>
            <a:pPr/>
            <a:r>
              <a:t>Automaticity in math facts requires…</a:t>
            </a:r>
          </a:p>
        </p:txBody>
      </p:sp>
      <p:pic>
        <p:nvPicPr>
          <p:cNvPr id="310" name="nicole logo - New cartoon transparent.png" descr="nicole logo - New cartoon transparent.png"/>
          <p:cNvPicPr>
            <a:picLocks noChangeAspect="1"/>
          </p:cNvPicPr>
          <p:nvPr/>
        </p:nvPicPr>
        <p:blipFill>
          <a:blip r:embed="rId6">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5.png" descr="5.png"/>
          <p:cNvPicPr>
            <a:picLocks noChangeAspect="1"/>
          </p:cNvPicPr>
          <p:nvPr/>
        </p:nvPicPr>
        <p:blipFill>
          <a:blip r:embed="rId2">
            <a:extLst/>
          </a:blip>
          <a:stretch>
            <a:fillRect/>
          </a:stretch>
        </p:blipFill>
        <p:spPr>
          <a:xfrm>
            <a:off x="1021533" y="3369418"/>
            <a:ext cx="2260678" cy="3197564"/>
          </a:xfrm>
          <a:prstGeom prst="rect">
            <a:avLst/>
          </a:prstGeom>
          <a:ln w="12700">
            <a:miter lim="400000"/>
          </a:ln>
        </p:spPr>
      </p:pic>
      <p:pic>
        <p:nvPicPr>
          <p:cNvPr id="313" name="6.png" descr="6.png"/>
          <p:cNvPicPr>
            <a:picLocks noChangeAspect="1"/>
          </p:cNvPicPr>
          <p:nvPr/>
        </p:nvPicPr>
        <p:blipFill>
          <a:blip r:embed="rId3">
            <a:extLst/>
          </a:blip>
          <a:stretch>
            <a:fillRect/>
          </a:stretch>
        </p:blipFill>
        <p:spPr>
          <a:xfrm>
            <a:off x="1071317" y="6594144"/>
            <a:ext cx="2161110" cy="3056732"/>
          </a:xfrm>
          <a:prstGeom prst="rect">
            <a:avLst/>
          </a:prstGeom>
          <a:ln w="12700">
            <a:miter lim="400000"/>
          </a:ln>
        </p:spPr>
      </p:pic>
      <p:pic>
        <p:nvPicPr>
          <p:cNvPr id="314" name="7.png" descr="7.png"/>
          <p:cNvPicPr>
            <a:picLocks noChangeAspect="1"/>
          </p:cNvPicPr>
          <p:nvPr/>
        </p:nvPicPr>
        <p:blipFill>
          <a:blip r:embed="rId4">
            <a:extLst/>
          </a:blip>
          <a:stretch>
            <a:fillRect/>
          </a:stretch>
        </p:blipFill>
        <p:spPr>
          <a:xfrm>
            <a:off x="1234788" y="10251978"/>
            <a:ext cx="1834169" cy="2594297"/>
          </a:xfrm>
          <a:prstGeom prst="rect">
            <a:avLst/>
          </a:prstGeom>
          <a:ln w="12700">
            <a:miter lim="400000"/>
          </a:ln>
        </p:spPr>
      </p:pic>
      <p:pic>
        <p:nvPicPr>
          <p:cNvPr id="315" name="8.png" descr="8.png"/>
          <p:cNvPicPr>
            <a:picLocks noChangeAspect="1"/>
          </p:cNvPicPr>
          <p:nvPr/>
        </p:nvPicPr>
        <p:blipFill>
          <a:blip r:embed="rId5">
            <a:extLst/>
          </a:blip>
          <a:srcRect l="0" t="0" r="0" b="14084"/>
          <a:stretch>
            <a:fillRect/>
          </a:stretch>
        </p:blipFill>
        <p:spPr>
          <a:xfrm>
            <a:off x="894175" y="31524"/>
            <a:ext cx="2515280" cy="3056595"/>
          </a:xfrm>
          <a:prstGeom prst="rect">
            <a:avLst/>
          </a:prstGeom>
          <a:ln w="12700">
            <a:miter lim="400000"/>
          </a:ln>
        </p:spPr>
      </p:pic>
      <p:sp>
        <p:nvSpPr>
          <p:cNvPr id="316" name="Dedicate Time"/>
          <p:cNvSpPr txBox="1"/>
          <p:nvPr/>
        </p:nvSpPr>
        <p:spPr>
          <a:xfrm>
            <a:off x="3930751" y="980510"/>
            <a:ext cx="834771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rPr b="1"/>
              <a:t>D</a:t>
            </a:r>
            <a:r>
              <a:t>edicate Time</a:t>
            </a:r>
          </a:p>
        </p:txBody>
      </p:sp>
      <p:pic>
        <p:nvPicPr>
          <p:cNvPr id="317" name="nicole logo - New cartoon transparent.png" descr="nicole logo - New cartoon transparent.png"/>
          <p:cNvPicPr>
            <a:picLocks noChangeAspect="1"/>
          </p:cNvPicPr>
          <p:nvPr/>
        </p:nvPicPr>
        <p:blipFill>
          <a:blip r:embed="rId6">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4">
                <a:hueOff val="222477"/>
                <a:satOff val="-4338"/>
              </a:schemeClr>
            </a:gs>
            <a:gs pos="100000">
              <a:schemeClr val="accent4">
                <a:hueOff val="-858837"/>
                <a:lumOff val="-9791"/>
              </a:schemeClr>
            </a:gs>
          </a:gsLst>
          <a:lin ang="5400000" scaled="0"/>
        </a:gradFill>
      </p:bgPr>
    </p:bg>
    <p:spTree>
      <p:nvGrpSpPr>
        <p:cNvPr id="1" name=""/>
        <p:cNvGrpSpPr/>
        <p:nvPr/>
      </p:nvGrpSpPr>
      <p:grpSpPr>
        <a:xfrm>
          <a:off x="0" y="0"/>
          <a:ext cx="0" cy="0"/>
          <a:chOff x="0" y="0"/>
          <a:chExt cx="0" cy="0"/>
        </a:xfrm>
      </p:grpSpPr>
      <p:pic>
        <p:nvPicPr>
          <p:cNvPr id="319" name="pasted-movie.png" descr="pasted-movie.png"/>
          <p:cNvPicPr>
            <a:picLocks noChangeAspect="1"/>
          </p:cNvPicPr>
          <p:nvPr/>
        </p:nvPicPr>
        <p:blipFill>
          <a:blip r:embed="rId2">
            <a:extLst/>
          </a:blip>
          <a:srcRect l="0" t="0" r="4911" b="0"/>
          <a:stretch>
            <a:fillRect/>
          </a:stretch>
        </p:blipFill>
        <p:spPr>
          <a:xfrm>
            <a:off x="5428355" y="1383524"/>
            <a:ext cx="14316330" cy="11341010"/>
          </a:xfrm>
          <a:prstGeom prst="rect">
            <a:avLst/>
          </a:prstGeom>
          <a:ln w="25400">
            <a:miter lim="400000"/>
          </a:ln>
          <a:effectLst>
            <a:outerShdw sx="100000" sy="100000" kx="0" ky="0" algn="b" rotWithShape="0" blurRad="254000" dist="127000" dir="5400000">
              <a:srgbClr val="000000">
                <a:alpha val="70000"/>
              </a:srgbClr>
            </a:outerShdw>
          </a:effectLst>
        </p:spPr>
      </p:pic>
      <p:pic>
        <p:nvPicPr>
          <p:cNvPr id="320"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lumOff val="-13575"/>
          </a:schemeClr>
        </a:solidFill>
      </p:bgPr>
    </p:bg>
    <p:spTree>
      <p:nvGrpSpPr>
        <p:cNvPr id="1" name=""/>
        <p:cNvGrpSpPr/>
        <p:nvPr/>
      </p:nvGrpSpPr>
      <p:grpSpPr>
        <a:xfrm>
          <a:off x="0" y="0"/>
          <a:ext cx="0" cy="0"/>
          <a:chOff x="0" y="0"/>
          <a:chExt cx="0" cy="0"/>
        </a:xfrm>
      </p:grpSpPr>
      <p:pic>
        <p:nvPicPr>
          <p:cNvPr id="322" name="pasted-movie.png" descr="pasted-movie.png"/>
          <p:cNvPicPr>
            <a:picLocks noChangeAspect="1"/>
          </p:cNvPicPr>
          <p:nvPr/>
        </p:nvPicPr>
        <p:blipFill>
          <a:blip r:embed="rId2">
            <a:extLst/>
          </a:blip>
          <a:stretch>
            <a:fillRect/>
          </a:stretch>
        </p:blipFill>
        <p:spPr>
          <a:xfrm>
            <a:off x="6445496" y="1307525"/>
            <a:ext cx="11493008" cy="11493008"/>
          </a:xfrm>
          <a:prstGeom prst="rect">
            <a:avLst/>
          </a:prstGeom>
          <a:ln w="254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4" name="5.png" descr="5.png"/>
          <p:cNvPicPr>
            <a:picLocks noChangeAspect="1"/>
          </p:cNvPicPr>
          <p:nvPr/>
        </p:nvPicPr>
        <p:blipFill>
          <a:blip r:embed="rId2">
            <a:extLst/>
          </a:blip>
          <a:stretch>
            <a:fillRect/>
          </a:stretch>
        </p:blipFill>
        <p:spPr>
          <a:xfrm>
            <a:off x="1021533" y="3369418"/>
            <a:ext cx="2260678" cy="3197564"/>
          </a:xfrm>
          <a:prstGeom prst="rect">
            <a:avLst/>
          </a:prstGeom>
          <a:ln w="12700">
            <a:miter lim="400000"/>
          </a:ln>
        </p:spPr>
      </p:pic>
      <p:pic>
        <p:nvPicPr>
          <p:cNvPr id="325" name="6.png" descr="6.png"/>
          <p:cNvPicPr>
            <a:picLocks noChangeAspect="1"/>
          </p:cNvPicPr>
          <p:nvPr/>
        </p:nvPicPr>
        <p:blipFill>
          <a:blip r:embed="rId3">
            <a:extLst/>
          </a:blip>
          <a:stretch>
            <a:fillRect/>
          </a:stretch>
        </p:blipFill>
        <p:spPr>
          <a:xfrm>
            <a:off x="1071317" y="6594144"/>
            <a:ext cx="2161110" cy="3056732"/>
          </a:xfrm>
          <a:prstGeom prst="rect">
            <a:avLst/>
          </a:prstGeom>
          <a:ln w="12700">
            <a:miter lim="400000"/>
          </a:ln>
        </p:spPr>
      </p:pic>
      <p:pic>
        <p:nvPicPr>
          <p:cNvPr id="326" name="7.png" descr="7.png"/>
          <p:cNvPicPr>
            <a:picLocks noChangeAspect="1"/>
          </p:cNvPicPr>
          <p:nvPr/>
        </p:nvPicPr>
        <p:blipFill>
          <a:blip r:embed="rId4">
            <a:extLst/>
          </a:blip>
          <a:stretch>
            <a:fillRect/>
          </a:stretch>
        </p:blipFill>
        <p:spPr>
          <a:xfrm>
            <a:off x="1234788" y="10251978"/>
            <a:ext cx="1834169" cy="2594297"/>
          </a:xfrm>
          <a:prstGeom prst="rect">
            <a:avLst/>
          </a:prstGeom>
          <a:ln w="12700">
            <a:miter lim="400000"/>
          </a:ln>
        </p:spPr>
      </p:pic>
      <p:pic>
        <p:nvPicPr>
          <p:cNvPr id="327" name="8.png" descr="8.png"/>
          <p:cNvPicPr>
            <a:picLocks noChangeAspect="1"/>
          </p:cNvPicPr>
          <p:nvPr/>
        </p:nvPicPr>
        <p:blipFill>
          <a:blip r:embed="rId5">
            <a:extLst/>
          </a:blip>
          <a:srcRect l="0" t="0" r="0" b="14084"/>
          <a:stretch>
            <a:fillRect/>
          </a:stretch>
        </p:blipFill>
        <p:spPr>
          <a:xfrm>
            <a:off x="894175" y="31524"/>
            <a:ext cx="2515280" cy="3056595"/>
          </a:xfrm>
          <a:prstGeom prst="rect">
            <a:avLst/>
          </a:prstGeom>
          <a:ln w="12700">
            <a:miter lim="400000"/>
          </a:ln>
        </p:spPr>
      </p:pic>
      <p:sp>
        <p:nvSpPr>
          <p:cNvPr id="328" name="Dedicate Time"/>
          <p:cNvSpPr txBox="1"/>
          <p:nvPr/>
        </p:nvSpPr>
        <p:spPr>
          <a:xfrm>
            <a:off x="3930751" y="980510"/>
            <a:ext cx="834771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rPr b="1"/>
              <a:t>D</a:t>
            </a:r>
            <a:r>
              <a:t>edicate Time</a:t>
            </a:r>
          </a:p>
        </p:txBody>
      </p:sp>
      <p:sp>
        <p:nvSpPr>
          <p:cNvPr id="329" name="Easy Ones First"/>
          <p:cNvSpPr txBox="1"/>
          <p:nvPr/>
        </p:nvSpPr>
        <p:spPr>
          <a:xfrm>
            <a:off x="3930751" y="4154769"/>
            <a:ext cx="905256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rPr b="1"/>
              <a:t>E</a:t>
            </a:r>
            <a:r>
              <a:t>asy Ones First</a:t>
            </a:r>
          </a:p>
        </p:txBody>
      </p:sp>
      <p:pic>
        <p:nvPicPr>
          <p:cNvPr id="330" name="nicole logo - New cartoon transparent.png" descr="nicole logo - New cartoon transparent.png"/>
          <p:cNvPicPr>
            <a:picLocks noChangeAspect="1"/>
          </p:cNvPicPr>
          <p:nvPr/>
        </p:nvPicPr>
        <p:blipFill>
          <a:blip r:embed="rId6">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pasted-movie.png" descr="pasted-movie.png"/>
          <p:cNvPicPr>
            <a:picLocks noChangeAspect="1"/>
          </p:cNvPicPr>
          <p:nvPr/>
        </p:nvPicPr>
        <p:blipFill>
          <a:blip r:embed="rId2">
            <a:extLst/>
          </a:blip>
          <a:srcRect l="15121" t="28528" r="41447" b="25583"/>
          <a:stretch>
            <a:fillRect/>
          </a:stretch>
        </p:blipFill>
        <p:spPr>
          <a:xfrm>
            <a:off x="11928281" y="3206353"/>
            <a:ext cx="11059428" cy="7303382"/>
          </a:xfrm>
          <a:prstGeom prst="rect">
            <a:avLst/>
          </a:prstGeom>
          <a:ln w="12700">
            <a:miter lim="400000"/>
          </a:ln>
        </p:spPr>
      </p:pic>
      <p:sp>
        <p:nvSpPr>
          <p:cNvPr id="333" name="Doubles (Dark Orange)…"/>
          <p:cNvSpPr txBox="1"/>
          <p:nvPr/>
        </p:nvSpPr>
        <p:spPr>
          <a:xfrm>
            <a:off x="770413" y="4265777"/>
            <a:ext cx="9232393" cy="51844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762000" indent="-762000">
              <a:buSzPct val="123000"/>
              <a:buChar char="•"/>
            </a:pPr>
            <a:r>
              <a:t>Doubles (Dark Orange)</a:t>
            </a:r>
          </a:p>
          <a:p>
            <a:pPr marL="762000" indent="-762000">
              <a:buSzPct val="123000"/>
              <a:buChar char="•"/>
            </a:pPr>
            <a:r>
              <a:t>Sums of 10 (Dark Green)</a:t>
            </a:r>
          </a:p>
          <a:p>
            <a:pPr marL="762000" indent="-762000">
              <a:buSzPct val="123000"/>
              <a:buChar char="•"/>
            </a:pPr>
            <a:r>
              <a:t>10 Plus (Dark Blue)</a:t>
            </a:r>
          </a:p>
          <a:p>
            <a:pPr marL="762000" indent="-762000">
              <a:buSzPct val="123000"/>
              <a:buChar char="•"/>
            </a:pPr>
            <a:r>
              <a:t>Plus 0 (Dark Purple)</a:t>
            </a:r>
          </a:p>
        </p:txBody>
      </p:sp>
      <p:sp>
        <p:nvSpPr>
          <p:cNvPr id="334" name="Recommended order for Teaching Addition Facts"/>
          <p:cNvSpPr txBox="1"/>
          <p:nvPr>
            <p:ph type="title"/>
          </p:nvPr>
        </p:nvSpPr>
        <p:spPr>
          <a:xfrm>
            <a:off x="914311" y="1077359"/>
            <a:ext cx="21971001" cy="1433164"/>
          </a:xfrm>
          <a:prstGeom prst="rect">
            <a:avLst/>
          </a:prstGeom>
        </p:spPr>
        <p:txBody>
          <a:bodyPr/>
          <a:lstStyle>
            <a:lvl1pPr defTabSz="2170121">
              <a:defRPr spc="-151" sz="7565"/>
            </a:lvl1pPr>
          </a:lstStyle>
          <a:p>
            <a:pPr/>
            <a:r>
              <a:t>Recommended order for Teaching Addition Facts</a:t>
            </a:r>
          </a:p>
        </p:txBody>
      </p:sp>
      <p:pic>
        <p:nvPicPr>
          <p:cNvPr id="335"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Times 0 (Dark Purple)…"/>
          <p:cNvSpPr txBox="1"/>
          <p:nvPr/>
        </p:nvSpPr>
        <p:spPr>
          <a:xfrm>
            <a:off x="996971" y="3567480"/>
            <a:ext cx="8173213" cy="65810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p>
          <a:p>
            <a:pPr marL="762000" indent="-762000">
              <a:buSzPct val="123000"/>
              <a:buChar char="•"/>
            </a:pPr>
            <a:r>
              <a:t>Times 0 (Dark Purple)</a:t>
            </a:r>
          </a:p>
          <a:p>
            <a:pPr marL="762000" indent="-762000">
              <a:buSzPct val="123000"/>
              <a:buChar char="•"/>
            </a:pPr>
            <a:r>
              <a:t>Times 1 (Dark Purple)</a:t>
            </a:r>
          </a:p>
          <a:p>
            <a:pPr marL="762000" indent="-762000">
              <a:buSzPct val="123000"/>
              <a:buChar char="•"/>
            </a:pPr>
            <a:r>
              <a:t>Times 2 (Dark Green)</a:t>
            </a:r>
          </a:p>
          <a:p>
            <a:pPr marL="762000" indent="-762000">
              <a:buSzPct val="123000"/>
              <a:buChar char="•"/>
            </a:pPr>
            <a:r>
              <a:t>Times 10 (Dark Red)</a:t>
            </a:r>
          </a:p>
        </p:txBody>
      </p:sp>
      <p:pic>
        <p:nvPicPr>
          <p:cNvPr id="338" name="pasted-movie.png" descr="pasted-movie.png"/>
          <p:cNvPicPr>
            <a:picLocks noChangeAspect="1"/>
          </p:cNvPicPr>
          <p:nvPr/>
        </p:nvPicPr>
        <p:blipFill>
          <a:blip r:embed="rId2">
            <a:extLst/>
          </a:blip>
          <a:srcRect l="16569" t="28289" r="42972" b="25480"/>
          <a:stretch>
            <a:fillRect/>
          </a:stretch>
        </p:blipFill>
        <p:spPr>
          <a:xfrm>
            <a:off x="10714737" y="3507858"/>
            <a:ext cx="12585904" cy="8988507"/>
          </a:xfrm>
          <a:prstGeom prst="rect">
            <a:avLst/>
          </a:prstGeom>
          <a:ln w="12700">
            <a:miter lim="400000"/>
          </a:ln>
        </p:spPr>
      </p:pic>
      <p:sp>
        <p:nvSpPr>
          <p:cNvPr id="339" name="Recommended order for Teaching Multiplication Facts"/>
          <p:cNvSpPr txBox="1"/>
          <p:nvPr>
            <p:ph type="title"/>
          </p:nvPr>
        </p:nvSpPr>
        <p:spPr>
          <a:xfrm>
            <a:off x="1206500" y="1077359"/>
            <a:ext cx="21971000" cy="1433164"/>
          </a:xfrm>
          <a:prstGeom prst="rect">
            <a:avLst/>
          </a:prstGeom>
        </p:spPr>
        <p:txBody>
          <a:bodyPr/>
          <a:lstStyle>
            <a:lvl1pPr defTabSz="1975054">
              <a:defRPr spc="-137" sz="6885"/>
            </a:lvl1pPr>
          </a:lstStyle>
          <a:p>
            <a:pPr/>
            <a:r>
              <a:t>Recommended order for Teaching Multiplication Facts</a:t>
            </a:r>
          </a:p>
        </p:txBody>
      </p:sp>
      <p:pic>
        <p:nvPicPr>
          <p:cNvPr id="340"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5.png" descr="5.png"/>
          <p:cNvPicPr>
            <a:picLocks noChangeAspect="1"/>
          </p:cNvPicPr>
          <p:nvPr/>
        </p:nvPicPr>
        <p:blipFill>
          <a:blip r:embed="rId2">
            <a:extLst/>
          </a:blip>
          <a:stretch>
            <a:fillRect/>
          </a:stretch>
        </p:blipFill>
        <p:spPr>
          <a:xfrm>
            <a:off x="1021533" y="3369418"/>
            <a:ext cx="2260678" cy="3197564"/>
          </a:xfrm>
          <a:prstGeom prst="rect">
            <a:avLst/>
          </a:prstGeom>
          <a:ln w="12700">
            <a:miter lim="400000"/>
          </a:ln>
        </p:spPr>
      </p:pic>
      <p:pic>
        <p:nvPicPr>
          <p:cNvPr id="343" name="6.png" descr="6.png"/>
          <p:cNvPicPr>
            <a:picLocks noChangeAspect="1"/>
          </p:cNvPicPr>
          <p:nvPr/>
        </p:nvPicPr>
        <p:blipFill>
          <a:blip r:embed="rId3">
            <a:extLst/>
          </a:blip>
          <a:stretch>
            <a:fillRect/>
          </a:stretch>
        </p:blipFill>
        <p:spPr>
          <a:xfrm>
            <a:off x="1071317" y="6594144"/>
            <a:ext cx="2161110" cy="3056732"/>
          </a:xfrm>
          <a:prstGeom prst="rect">
            <a:avLst/>
          </a:prstGeom>
          <a:ln w="12700">
            <a:miter lim="400000"/>
          </a:ln>
        </p:spPr>
      </p:pic>
      <p:pic>
        <p:nvPicPr>
          <p:cNvPr id="344" name="7.png" descr="7.png"/>
          <p:cNvPicPr>
            <a:picLocks noChangeAspect="1"/>
          </p:cNvPicPr>
          <p:nvPr/>
        </p:nvPicPr>
        <p:blipFill>
          <a:blip r:embed="rId4">
            <a:extLst/>
          </a:blip>
          <a:stretch>
            <a:fillRect/>
          </a:stretch>
        </p:blipFill>
        <p:spPr>
          <a:xfrm>
            <a:off x="1234788" y="10251978"/>
            <a:ext cx="1834169" cy="2594297"/>
          </a:xfrm>
          <a:prstGeom prst="rect">
            <a:avLst/>
          </a:prstGeom>
          <a:ln w="12700">
            <a:miter lim="400000"/>
          </a:ln>
        </p:spPr>
      </p:pic>
      <p:pic>
        <p:nvPicPr>
          <p:cNvPr id="345" name="8.png" descr="8.png"/>
          <p:cNvPicPr>
            <a:picLocks noChangeAspect="1"/>
          </p:cNvPicPr>
          <p:nvPr/>
        </p:nvPicPr>
        <p:blipFill>
          <a:blip r:embed="rId5">
            <a:extLst/>
          </a:blip>
          <a:srcRect l="0" t="0" r="0" b="14084"/>
          <a:stretch>
            <a:fillRect/>
          </a:stretch>
        </p:blipFill>
        <p:spPr>
          <a:xfrm>
            <a:off x="894175" y="31524"/>
            <a:ext cx="2515280" cy="3056595"/>
          </a:xfrm>
          <a:prstGeom prst="rect">
            <a:avLst/>
          </a:prstGeom>
          <a:ln w="12700">
            <a:miter lim="400000"/>
          </a:ln>
        </p:spPr>
      </p:pic>
      <p:sp>
        <p:nvSpPr>
          <p:cNvPr id="346" name="Dedicate Time"/>
          <p:cNvSpPr txBox="1"/>
          <p:nvPr/>
        </p:nvSpPr>
        <p:spPr>
          <a:xfrm>
            <a:off x="3930751" y="980510"/>
            <a:ext cx="834771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rPr b="1"/>
              <a:t>D</a:t>
            </a:r>
            <a:r>
              <a:t>edicate Time</a:t>
            </a:r>
          </a:p>
        </p:txBody>
      </p:sp>
      <p:sp>
        <p:nvSpPr>
          <p:cNvPr id="347" name="Easy Ones First"/>
          <p:cNvSpPr txBox="1"/>
          <p:nvPr/>
        </p:nvSpPr>
        <p:spPr>
          <a:xfrm>
            <a:off x="3930751" y="4154769"/>
            <a:ext cx="905256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rPr b="1"/>
              <a:t>E</a:t>
            </a:r>
            <a:r>
              <a:t>asy Ones First</a:t>
            </a:r>
          </a:p>
        </p:txBody>
      </p:sp>
      <p:sp>
        <p:nvSpPr>
          <p:cNvPr id="348" name="Slow and Steady Wins the Race"/>
          <p:cNvSpPr txBox="1"/>
          <p:nvPr/>
        </p:nvSpPr>
        <p:spPr>
          <a:xfrm>
            <a:off x="3930751" y="7563079"/>
            <a:ext cx="1829689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rPr b="1"/>
              <a:t>S</a:t>
            </a:r>
            <a:r>
              <a:t>low and Steady Wins the Race</a:t>
            </a:r>
          </a:p>
        </p:txBody>
      </p:sp>
      <p:pic>
        <p:nvPicPr>
          <p:cNvPr id="349" name="nicole logo - New cartoon transparent.png" descr="nicole logo - New cartoon transparent.png"/>
          <p:cNvPicPr>
            <a:picLocks noChangeAspect="1"/>
          </p:cNvPicPr>
          <p:nvPr/>
        </p:nvPicPr>
        <p:blipFill>
          <a:blip r:embed="rId6">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Text"/>
          <p:cNvSpPr txBox="1"/>
          <p:nvPr/>
        </p:nvSpPr>
        <p:spPr>
          <a:xfrm>
            <a:off x="1733842" y="3567480"/>
            <a:ext cx="127001" cy="65810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p>
          <a:p>
            <a:pPr/>
          </a:p>
          <a:p>
            <a:pPr/>
          </a:p>
          <a:p>
            <a:pPr/>
          </a:p>
        </p:txBody>
      </p:sp>
      <p:pic>
        <p:nvPicPr>
          <p:cNvPr id="352" name="Screenshot 2024-03-15 at 6.35.33 AM.png" descr="Screenshot 2024-03-15 at 6.35.33 AM.png"/>
          <p:cNvPicPr>
            <a:picLocks noChangeAspect="1"/>
          </p:cNvPicPr>
          <p:nvPr/>
        </p:nvPicPr>
        <p:blipFill>
          <a:blip r:embed="rId2">
            <a:extLst/>
          </a:blip>
          <a:srcRect l="34539" t="24485" r="14149" b="19272"/>
          <a:stretch>
            <a:fillRect/>
          </a:stretch>
        </p:blipFill>
        <p:spPr>
          <a:xfrm>
            <a:off x="2011178" y="2675170"/>
            <a:ext cx="10906355" cy="7471676"/>
          </a:xfrm>
          <a:prstGeom prst="rect">
            <a:avLst/>
          </a:prstGeom>
          <a:ln w="12700">
            <a:miter lim="400000"/>
          </a:ln>
        </p:spPr>
      </p:pic>
      <p:sp>
        <p:nvSpPr>
          <p:cNvPr id="353" name="Teach three at a time"/>
          <p:cNvSpPr txBox="1"/>
          <p:nvPr/>
        </p:nvSpPr>
        <p:spPr>
          <a:xfrm>
            <a:off x="14827352" y="4546892"/>
            <a:ext cx="7699356" cy="30364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0000"/>
            </a:lvl1pPr>
          </a:lstStyle>
          <a:p>
            <a:pPr>
              <a:defRPr b="0"/>
            </a:pPr>
            <a:r>
              <a:rPr b="1"/>
              <a:t>Teach three at a time</a:t>
            </a:r>
          </a:p>
        </p:txBody>
      </p:sp>
      <p:pic>
        <p:nvPicPr>
          <p:cNvPr id="354"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Why are math gaps a problem?"/>
          <p:cNvSpPr txBox="1"/>
          <p:nvPr>
            <p:ph type="title"/>
          </p:nvPr>
        </p:nvSpPr>
        <p:spPr>
          <a:prstGeom prst="rect">
            <a:avLst/>
          </a:prstGeom>
        </p:spPr>
        <p:txBody>
          <a:bodyPr/>
          <a:lstStyle/>
          <a:p>
            <a:pPr/>
            <a:r>
              <a:t>Why are math gaps a problem?</a:t>
            </a:r>
          </a:p>
        </p:txBody>
      </p:sp>
      <p:pic>
        <p:nvPicPr>
          <p:cNvPr id="202" name="Picture 2" descr="Picture 2"/>
          <p:cNvPicPr>
            <a:picLocks noChangeAspect="1"/>
          </p:cNvPicPr>
          <p:nvPr/>
        </p:nvPicPr>
        <p:blipFill>
          <a:blip r:embed="rId2">
            <a:extLst/>
          </a:blip>
          <a:srcRect l="15583" t="0" r="25973" b="5430"/>
          <a:stretch>
            <a:fillRect/>
          </a:stretch>
        </p:blipFill>
        <p:spPr>
          <a:xfrm>
            <a:off x="8727120" y="3649646"/>
            <a:ext cx="8949260" cy="9943524"/>
          </a:xfrm>
          <a:prstGeom prst="rect">
            <a:avLst/>
          </a:prstGeom>
          <a:ln w="12700">
            <a:miter lim="400000"/>
          </a:ln>
        </p:spPr>
      </p:pic>
      <p:pic>
        <p:nvPicPr>
          <p:cNvPr id="203"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5.png" descr="5.png"/>
          <p:cNvPicPr>
            <a:picLocks noChangeAspect="1"/>
          </p:cNvPicPr>
          <p:nvPr/>
        </p:nvPicPr>
        <p:blipFill>
          <a:blip r:embed="rId2">
            <a:extLst/>
          </a:blip>
          <a:stretch>
            <a:fillRect/>
          </a:stretch>
        </p:blipFill>
        <p:spPr>
          <a:xfrm>
            <a:off x="1021533" y="3369418"/>
            <a:ext cx="2260678" cy="3197564"/>
          </a:xfrm>
          <a:prstGeom prst="rect">
            <a:avLst/>
          </a:prstGeom>
          <a:ln w="12700">
            <a:miter lim="400000"/>
          </a:ln>
        </p:spPr>
      </p:pic>
      <p:pic>
        <p:nvPicPr>
          <p:cNvPr id="357" name="6.png" descr="6.png"/>
          <p:cNvPicPr>
            <a:picLocks noChangeAspect="1"/>
          </p:cNvPicPr>
          <p:nvPr/>
        </p:nvPicPr>
        <p:blipFill>
          <a:blip r:embed="rId3">
            <a:extLst/>
          </a:blip>
          <a:stretch>
            <a:fillRect/>
          </a:stretch>
        </p:blipFill>
        <p:spPr>
          <a:xfrm>
            <a:off x="1071317" y="6594144"/>
            <a:ext cx="2161110" cy="3056732"/>
          </a:xfrm>
          <a:prstGeom prst="rect">
            <a:avLst/>
          </a:prstGeom>
          <a:ln w="12700">
            <a:miter lim="400000"/>
          </a:ln>
        </p:spPr>
      </p:pic>
      <p:pic>
        <p:nvPicPr>
          <p:cNvPr id="358" name="7.png" descr="7.png"/>
          <p:cNvPicPr>
            <a:picLocks noChangeAspect="1"/>
          </p:cNvPicPr>
          <p:nvPr/>
        </p:nvPicPr>
        <p:blipFill>
          <a:blip r:embed="rId4">
            <a:extLst/>
          </a:blip>
          <a:stretch>
            <a:fillRect/>
          </a:stretch>
        </p:blipFill>
        <p:spPr>
          <a:xfrm>
            <a:off x="1234788" y="10251978"/>
            <a:ext cx="1834169" cy="2594297"/>
          </a:xfrm>
          <a:prstGeom prst="rect">
            <a:avLst/>
          </a:prstGeom>
          <a:ln w="12700">
            <a:miter lim="400000"/>
          </a:ln>
        </p:spPr>
      </p:pic>
      <p:pic>
        <p:nvPicPr>
          <p:cNvPr id="359" name="8.png" descr="8.png"/>
          <p:cNvPicPr>
            <a:picLocks noChangeAspect="1"/>
          </p:cNvPicPr>
          <p:nvPr/>
        </p:nvPicPr>
        <p:blipFill>
          <a:blip r:embed="rId5">
            <a:extLst/>
          </a:blip>
          <a:srcRect l="0" t="0" r="0" b="14084"/>
          <a:stretch>
            <a:fillRect/>
          </a:stretch>
        </p:blipFill>
        <p:spPr>
          <a:xfrm>
            <a:off x="894175" y="31524"/>
            <a:ext cx="2515280" cy="3056595"/>
          </a:xfrm>
          <a:prstGeom prst="rect">
            <a:avLst/>
          </a:prstGeom>
          <a:ln w="12700">
            <a:miter lim="400000"/>
          </a:ln>
        </p:spPr>
      </p:pic>
      <p:sp>
        <p:nvSpPr>
          <p:cNvPr id="360" name="Dedicate Time"/>
          <p:cNvSpPr txBox="1"/>
          <p:nvPr/>
        </p:nvSpPr>
        <p:spPr>
          <a:xfrm>
            <a:off x="3930751" y="980510"/>
            <a:ext cx="834771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rPr b="1"/>
              <a:t>D</a:t>
            </a:r>
            <a:r>
              <a:t>edicate Time</a:t>
            </a:r>
          </a:p>
        </p:txBody>
      </p:sp>
      <p:sp>
        <p:nvSpPr>
          <p:cNvPr id="361" name="Easy Ones First"/>
          <p:cNvSpPr txBox="1"/>
          <p:nvPr/>
        </p:nvSpPr>
        <p:spPr>
          <a:xfrm>
            <a:off x="3930751" y="4154769"/>
            <a:ext cx="905256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rPr b="1"/>
              <a:t>E</a:t>
            </a:r>
            <a:r>
              <a:t>asy Ones First</a:t>
            </a:r>
          </a:p>
        </p:txBody>
      </p:sp>
      <p:sp>
        <p:nvSpPr>
          <p:cNvPr id="362" name="Slow and Steady Wins the Race"/>
          <p:cNvSpPr txBox="1"/>
          <p:nvPr/>
        </p:nvSpPr>
        <p:spPr>
          <a:xfrm>
            <a:off x="3930751" y="7563079"/>
            <a:ext cx="1829689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rPr b="1"/>
              <a:t>S</a:t>
            </a:r>
            <a:r>
              <a:t>low and Steady Wins the Race</a:t>
            </a:r>
          </a:p>
        </p:txBody>
      </p:sp>
      <p:sp>
        <p:nvSpPr>
          <p:cNvPr id="363" name="Interesting (FUN!)"/>
          <p:cNvSpPr txBox="1"/>
          <p:nvPr/>
        </p:nvSpPr>
        <p:spPr>
          <a:xfrm>
            <a:off x="3930751" y="10735696"/>
            <a:ext cx="1001395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rPr b="1"/>
              <a:t>I</a:t>
            </a:r>
            <a:r>
              <a:t>nteresting (FUN!)</a:t>
            </a:r>
          </a:p>
        </p:txBody>
      </p:sp>
      <p:pic>
        <p:nvPicPr>
          <p:cNvPr id="364" name="nicole logo - New cartoon transparent.png" descr="nicole logo - New cartoon transparent.png"/>
          <p:cNvPicPr>
            <a:picLocks noChangeAspect="1"/>
          </p:cNvPicPr>
          <p:nvPr/>
        </p:nvPicPr>
        <p:blipFill>
          <a:blip r:embed="rId6">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6" name="pasted-movie.png" descr="pasted-movie.png"/>
          <p:cNvPicPr>
            <a:picLocks noChangeAspect="1"/>
          </p:cNvPicPr>
          <p:nvPr/>
        </p:nvPicPr>
        <p:blipFill>
          <a:blip r:embed="rId2">
            <a:extLst/>
          </a:blip>
          <a:stretch>
            <a:fillRect/>
          </a:stretch>
        </p:blipFill>
        <p:spPr>
          <a:xfrm>
            <a:off x="0" y="-958850"/>
            <a:ext cx="24384000" cy="15240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How do you fix gaps in                                      ?"/>
          <p:cNvSpPr txBox="1"/>
          <p:nvPr>
            <p:ph type="title"/>
          </p:nvPr>
        </p:nvSpPr>
        <p:spPr>
          <a:xfrm>
            <a:off x="467131" y="5335727"/>
            <a:ext cx="23449738" cy="1433164"/>
          </a:xfrm>
          <a:prstGeom prst="rect">
            <a:avLst/>
          </a:prstGeom>
        </p:spPr>
        <p:txBody>
          <a:bodyPr/>
          <a:lstStyle/>
          <a:p>
            <a:pPr/>
            <a:r>
              <a:t>How do you fix gaps in                                      ?</a:t>
            </a:r>
          </a:p>
        </p:txBody>
      </p:sp>
      <p:pic>
        <p:nvPicPr>
          <p:cNvPr id="369" name="pasted-movie.png" descr="pasted-movie.png"/>
          <p:cNvPicPr>
            <a:picLocks noChangeAspect="1"/>
          </p:cNvPicPr>
          <p:nvPr/>
        </p:nvPicPr>
        <p:blipFill>
          <a:blip r:embed="rId2">
            <a:extLst/>
          </a:blip>
          <a:stretch>
            <a:fillRect/>
          </a:stretch>
        </p:blipFill>
        <p:spPr>
          <a:xfrm>
            <a:off x="12105890" y="3454318"/>
            <a:ext cx="9897108" cy="5195982"/>
          </a:xfrm>
          <a:prstGeom prst="rect">
            <a:avLst/>
          </a:prstGeom>
          <a:ln w="12700">
            <a:miter lim="400000"/>
          </a:ln>
        </p:spPr>
      </p:pic>
      <p:pic>
        <p:nvPicPr>
          <p:cNvPr id="370"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2" name="pasted-movie.png" descr="pasted-movie.png"/>
          <p:cNvPicPr>
            <a:picLocks noChangeAspect="1"/>
          </p:cNvPicPr>
          <p:nvPr/>
        </p:nvPicPr>
        <p:blipFill>
          <a:blip r:embed="rId2">
            <a:extLst/>
          </a:blip>
          <a:stretch>
            <a:fillRect/>
          </a:stretch>
        </p:blipFill>
        <p:spPr>
          <a:xfrm>
            <a:off x="4184147" y="1345041"/>
            <a:ext cx="15252954" cy="12360836"/>
          </a:xfrm>
          <a:prstGeom prst="rect">
            <a:avLst/>
          </a:prstGeom>
          <a:ln w="12700">
            <a:miter lim="400000"/>
          </a:ln>
        </p:spPr>
      </p:pic>
      <p:sp>
        <p:nvSpPr>
          <p:cNvPr id="373" name="Find the gap"/>
          <p:cNvSpPr txBox="1"/>
          <p:nvPr/>
        </p:nvSpPr>
        <p:spPr>
          <a:xfrm>
            <a:off x="5948631" y="10391601"/>
            <a:ext cx="3587399" cy="23487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defRPr sz="5500">
                <a:solidFill>
                  <a:srgbClr val="FFFFFF"/>
                </a:solidFill>
              </a:defRPr>
            </a:lvl1pPr>
          </a:lstStyle>
          <a:p>
            <a:pPr/>
            <a:r>
              <a:t>Find the gap</a:t>
            </a:r>
          </a:p>
        </p:txBody>
      </p:sp>
      <p:sp>
        <p:nvSpPr>
          <p:cNvPr id="374" name="Reteach"/>
          <p:cNvSpPr txBox="1"/>
          <p:nvPr/>
        </p:nvSpPr>
        <p:spPr>
          <a:xfrm>
            <a:off x="8592876" y="8272598"/>
            <a:ext cx="3587399" cy="8862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defRPr sz="5400">
                <a:solidFill>
                  <a:srgbClr val="FFFFFF"/>
                </a:solidFill>
              </a:defRPr>
            </a:lvl1pPr>
          </a:lstStyle>
          <a:p>
            <a:pPr/>
            <a:r>
              <a:t>Reteach</a:t>
            </a:r>
          </a:p>
        </p:txBody>
      </p:sp>
      <p:sp>
        <p:nvSpPr>
          <p:cNvPr id="375" name="Practice"/>
          <p:cNvSpPr txBox="1"/>
          <p:nvPr/>
        </p:nvSpPr>
        <p:spPr>
          <a:xfrm>
            <a:off x="11350789" y="5885548"/>
            <a:ext cx="3587399" cy="8862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defRPr sz="5200">
                <a:solidFill>
                  <a:srgbClr val="FFFFFF"/>
                </a:solidFill>
              </a:defRPr>
            </a:lvl1pPr>
          </a:lstStyle>
          <a:p>
            <a:pPr/>
            <a:r>
              <a:t>Practice</a:t>
            </a:r>
          </a:p>
        </p:txBody>
      </p:sp>
      <p:sp>
        <p:nvSpPr>
          <p:cNvPr id="376" name="Do it in context"/>
          <p:cNvSpPr txBox="1"/>
          <p:nvPr/>
        </p:nvSpPr>
        <p:spPr>
          <a:xfrm>
            <a:off x="13553738" y="2288195"/>
            <a:ext cx="4382491" cy="24809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defRPr sz="5400">
                <a:solidFill>
                  <a:srgbClr val="FFFFFF"/>
                </a:solidFill>
              </a:defRPr>
            </a:lvl1pPr>
          </a:lstStyle>
          <a:p>
            <a:pPr/>
            <a:r>
              <a:t>Do it in context</a:t>
            </a:r>
          </a:p>
        </p:txBody>
      </p:sp>
      <p:pic>
        <p:nvPicPr>
          <p:cNvPr id="377"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sp>
        <p:nvSpPr>
          <p:cNvPr id="378" name="Filling Pre-algebra gaps"/>
          <p:cNvSpPr txBox="1"/>
          <p:nvPr>
            <p:ph type="title"/>
          </p:nvPr>
        </p:nvSpPr>
        <p:spPr>
          <a:xfrm>
            <a:off x="263931" y="712927"/>
            <a:ext cx="23449738" cy="1433164"/>
          </a:xfrm>
          <a:prstGeom prst="rect">
            <a:avLst/>
          </a:prstGeom>
        </p:spPr>
        <p:txBody>
          <a:bodyPr/>
          <a:lstStyle/>
          <a:p>
            <a:pPr/>
            <a:r>
              <a:t>Filling Pre-algebra gaps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5" grpId="3"/>
      <p:bldP build="whole" bldLvl="1" animBg="1" rev="0" advAuto="0" spid="374" grpId="2"/>
      <p:bldP build="whole" bldLvl="1" animBg="1" rev="0" advAuto="0" spid="376" grpId="4"/>
      <p:bldP build="whole" bldLvl="1" animBg="1" rev="0" advAuto="0" spid="373"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nicole logo - New cartoon transparent.png" descr="nicole logo - New cartoon transparent.png"/>
          <p:cNvPicPr>
            <a:picLocks noChangeAspect="1"/>
          </p:cNvPicPr>
          <p:nvPr/>
        </p:nvPicPr>
        <p:blipFill>
          <a:blip r:embed="rId2">
            <a:extLst/>
          </a:blip>
          <a:stretch>
            <a:fillRect/>
          </a:stretch>
        </p:blipFill>
        <p:spPr>
          <a:xfrm>
            <a:off x="22834979" y="12166419"/>
            <a:ext cx="1354231" cy="1351947"/>
          </a:xfrm>
          <a:prstGeom prst="rect">
            <a:avLst/>
          </a:prstGeom>
          <a:ln w="12700">
            <a:miter lim="400000"/>
          </a:ln>
        </p:spPr>
      </p:pic>
      <p:sp>
        <p:nvSpPr>
          <p:cNvPr id="381" name="5"/>
          <p:cNvSpPr txBox="1"/>
          <p:nvPr/>
        </p:nvSpPr>
        <p:spPr>
          <a:xfrm>
            <a:off x="9051988" y="4987569"/>
            <a:ext cx="1532617" cy="19120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z="12300"/>
            </a:pPr>
            <a:r>
              <a:t>5</a:t>
            </a:r>
          </a:p>
        </p:txBody>
      </p:sp>
      <p:sp>
        <p:nvSpPr>
          <p:cNvPr id="382" name="Line"/>
          <p:cNvSpPr/>
          <p:nvPr/>
        </p:nvSpPr>
        <p:spPr>
          <a:xfrm>
            <a:off x="10459256" y="5943600"/>
            <a:ext cx="973856" cy="0"/>
          </a:xfrm>
          <a:prstGeom prst="line">
            <a:avLst/>
          </a:prstGeom>
          <a:ln w="38100">
            <a:solidFill>
              <a:srgbClr val="000000"/>
            </a:solidFill>
            <a:miter lim="400000"/>
          </a:ln>
        </p:spPr>
        <p:txBody>
          <a:bodyPr lIns="50800" tIns="50800" rIns="50800" bIns="50800" anchor="ctr"/>
          <a:lstStyle/>
          <a:p>
            <a:pPr/>
          </a:p>
        </p:txBody>
      </p:sp>
      <p:sp>
        <p:nvSpPr>
          <p:cNvPr id="383" name="2"/>
          <p:cNvSpPr txBox="1"/>
          <p:nvPr/>
        </p:nvSpPr>
        <p:spPr>
          <a:xfrm>
            <a:off x="10677197" y="4989067"/>
            <a:ext cx="537973"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a:t>
            </a:r>
          </a:p>
        </p:txBody>
      </p:sp>
      <p:sp>
        <p:nvSpPr>
          <p:cNvPr id="384" name="4"/>
          <p:cNvSpPr txBox="1"/>
          <p:nvPr/>
        </p:nvSpPr>
        <p:spPr>
          <a:xfrm>
            <a:off x="10677197" y="5827267"/>
            <a:ext cx="537973"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a:t>
            </a:r>
          </a:p>
        </p:txBody>
      </p:sp>
      <p:sp>
        <p:nvSpPr>
          <p:cNvPr id="385" name="Line"/>
          <p:cNvSpPr/>
          <p:nvPr/>
        </p:nvSpPr>
        <p:spPr>
          <a:xfrm>
            <a:off x="11957856" y="5943600"/>
            <a:ext cx="973856" cy="0"/>
          </a:xfrm>
          <a:prstGeom prst="line">
            <a:avLst/>
          </a:prstGeom>
          <a:ln w="76200">
            <a:solidFill>
              <a:srgbClr val="000000"/>
            </a:solidFill>
            <a:miter lim="400000"/>
          </a:ln>
        </p:spPr>
        <p:txBody>
          <a:bodyPr lIns="50800" tIns="50800" rIns="50800" bIns="50800" anchor="ctr"/>
          <a:lstStyle/>
          <a:p>
            <a:pPr/>
          </a:p>
        </p:txBody>
      </p:sp>
      <p:sp>
        <p:nvSpPr>
          <p:cNvPr id="386" name="2"/>
          <p:cNvSpPr txBox="1"/>
          <p:nvPr/>
        </p:nvSpPr>
        <p:spPr>
          <a:xfrm>
            <a:off x="12950888" y="4987569"/>
            <a:ext cx="1532617" cy="19120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z="12300"/>
            </a:pPr>
            <a:r>
              <a:t>2</a:t>
            </a:r>
          </a:p>
        </p:txBody>
      </p:sp>
      <p:sp>
        <p:nvSpPr>
          <p:cNvPr id="387" name="Line"/>
          <p:cNvSpPr/>
          <p:nvPr/>
        </p:nvSpPr>
        <p:spPr>
          <a:xfrm>
            <a:off x="14358156" y="5943600"/>
            <a:ext cx="973856" cy="0"/>
          </a:xfrm>
          <a:prstGeom prst="line">
            <a:avLst/>
          </a:prstGeom>
          <a:ln w="38100">
            <a:solidFill>
              <a:srgbClr val="000000"/>
            </a:solidFill>
            <a:miter lim="400000"/>
          </a:ln>
        </p:spPr>
        <p:txBody>
          <a:bodyPr lIns="50800" tIns="50800" rIns="50800" bIns="50800" anchor="ctr"/>
          <a:lstStyle/>
          <a:p>
            <a:pPr/>
          </a:p>
        </p:txBody>
      </p:sp>
      <p:sp>
        <p:nvSpPr>
          <p:cNvPr id="388" name="3"/>
          <p:cNvSpPr txBox="1"/>
          <p:nvPr/>
        </p:nvSpPr>
        <p:spPr>
          <a:xfrm>
            <a:off x="14576097" y="4989067"/>
            <a:ext cx="537973"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a:t>
            </a:r>
          </a:p>
        </p:txBody>
      </p:sp>
      <p:sp>
        <p:nvSpPr>
          <p:cNvPr id="389" name="5"/>
          <p:cNvSpPr txBox="1"/>
          <p:nvPr/>
        </p:nvSpPr>
        <p:spPr>
          <a:xfrm>
            <a:off x="14576097" y="5827267"/>
            <a:ext cx="537973"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nicole logo - New cartoon transparent.png" descr="nicole logo - New cartoon transparent.png"/>
          <p:cNvPicPr>
            <a:picLocks noChangeAspect="1"/>
          </p:cNvPicPr>
          <p:nvPr/>
        </p:nvPicPr>
        <p:blipFill>
          <a:blip r:embed="rId2">
            <a:extLst/>
          </a:blip>
          <a:stretch>
            <a:fillRect/>
          </a:stretch>
        </p:blipFill>
        <p:spPr>
          <a:xfrm>
            <a:off x="22834979" y="12166419"/>
            <a:ext cx="1354231" cy="1351947"/>
          </a:xfrm>
          <a:prstGeom prst="rect">
            <a:avLst/>
          </a:prstGeom>
          <a:ln w="12700">
            <a:miter lim="400000"/>
          </a:ln>
        </p:spPr>
      </p:pic>
      <p:sp>
        <p:nvSpPr>
          <p:cNvPr id="392" name="5"/>
          <p:cNvSpPr txBox="1"/>
          <p:nvPr/>
        </p:nvSpPr>
        <p:spPr>
          <a:xfrm>
            <a:off x="1136777" y="618769"/>
            <a:ext cx="1532617" cy="19120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z="12300"/>
            </a:pPr>
            <a:r>
              <a:t>5</a:t>
            </a:r>
          </a:p>
        </p:txBody>
      </p:sp>
      <p:sp>
        <p:nvSpPr>
          <p:cNvPr id="393" name="Line"/>
          <p:cNvSpPr/>
          <p:nvPr/>
        </p:nvSpPr>
        <p:spPr>
          <a:xfrm>
            <a:off x="2544045" y="1574800"/>
            <a:ext cx="973855" cy="0"/>
          </a:xfrm>
          <a:prstGeom prst="line">
            <a:avLst/>
          </a:prstGeom>
          <a:ln w="38100">
            <a:solidFill>
              <a:srgbClr val="000000"/>
            </a:solidFill>
            <a:miter lim="400000"/>
          </a:ln>
        </p:spPr>
        <p:txBody>
          <a:bodyPr lIns="50800" tIns="50800" rIns="50800" bIns="50800" anchor="ctr"/>
          <a:lstStyle/>
          <a:p>
            <a:pPr/>
          </a:p>
        </p:txBody>
      </p:sp>
      <p:sp>
        <p:nvSpPr>
          <p:cNvPr id="394" name="2"/>
          <p:cNvSpPr txBox="1"/>
          <p:nvPr/>
        </p:nvSpPr>
        <p:spPr>
          <a:xfrm>
            <a:off x="2761986" y="620267"/>
            <a:ext cx="537973"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a:t>
            </a:r>
          </a:p>
        </p:txBody>
      </p:sp>
      <p:sp>
        <p:nvSpPr>
          <p:cNvPr id="395" name="4"/>
          <p:cNvSpPr txBox="1"/>
          <p:nvPr/>
        </p:nvSpPr>
        <p:spPr>
          <a:xfrm>
            <a:off x="2761986" y="1458467"/>
            <a:ext cx="537973"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a:t>
            </a:r>
          </a:p>
        </p:txBody>
      </p:sp>
      <p:sp>
        <p:nvSpPr>
          <p:cNvPr id="396" name="Line"/>
          <p:cNvSpPr/>
          <p:nvPr/>
        </p:nvSpPr>
        <p:spPr>
          <a:xfrm>
            <a:off x="820927" y="3683000"/>
            <a:ext cx="537973" cy="0"/>
          </a:xfrm>
          <a:prstGeom prst="line">
            <a:avLst/>
          </a:prstGeom>
          <a:ln w="76200">
            <a:solidFill>
              <a:srgbClr val="000000"/>
            </a:solidFill>
            <a:miter lim="400000"/>
          </a:ln>
        </p:spPr>
        <p:txBody>
          <a:bodyPr lIns="50800" tIns="50800" rIns="50800" bIns="50800" anchor="ctr"/>
          <a:lstStyle/>
          <a:p>
            <a:pPr/>
          </a:p>
        </p:txBody>
      </p:sp>
      <p:sp>
        <p:nvSpPr>
          <p:cNvPr id="397" name="2"/>
          <p:cNvSpPr txBox="1"/>
          <p:nvPr/>
        </p:nvSpPr>
        <p:spPr>
          <a:xfrm>
            <a:off x="1111377" y="2726969"/>
            <a:ext cx="1532617" cy="19120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z="12300"/>
            </a:pPr>
            <a:r>
              <a:t>2</a:t>
            </a:r>
          </a:p>
        </p:txBody>
      </p:sp>
      <p:sp>
        <p:nvSpPr>
          <p:cNvPr id="398" name="Line"/>
          <p:cNvSpPr/>
          <p:nvPr/>
        </p:nvSpPr>
        <p:spPr>
          <a:xfrm>
            <a:off x="2518644" y="3683000"/>
            <a:ext cx="973856" cy="0"/>
          </a:xfrm>
          <a:prstGeom prst="line">
            <a:avLst/>
          </a:prstGeom>
          <a:ln w="38100">
            <a:solidFill>
              <a:srgbClr val="000000"/>
            </a:solidFill>
            <a:miter lim="400000"/>
          </a:ln>
        </p:spPr>
        <p:txBody>
          <a:bodyPr lIns="50800" tIns="50800" rIns="50800" bIns="50800" anchor="ctr"/>
          <a:lstStyle/>
          <a:p>
            <a:pPr/>
          </a:p>
        </p:txBody>
      </p:sp>
      <p:sp>
        <p:nvSpPr>
          <p:cNvPr id="399" name="3"/>
          <p:cNvSpPr txBox="1"/>
          <p:nvPr/>
        </p:nvSpPr>
        <p:spPr>
          <a:xfrm>
            <a:off x="2736586" y="2728467"/>
            <a:ext cx="537973"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a:t>
            </a:r>
          </a:p>
        </p:txBody>
      </p:sp>
      <p:sp>
        <p:nvSpPr>
          <p:cNvPr id="400" name="5"/>
          <p:cNvSpPr txBox="1"/>
          <p:nvPr/>
        </p:nvSpPr>
        <p:spPr>
          <a:xfrm>
            <a:off x="2736586" y="3566667"/>
            <a:ext cx="537973"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a:t>
            </a:r>
          </a:p>
        </p:txBody>
      </p:sp>
      <p:sp>
        <p:nvSpPr>
          <p:cNvPr id="401" name="Line"/>
          <p:cNvSpPr/>
          <p:nvPr/>
        </p:nvSpPr>
        <p:spPr>
          <a:xfrm>
            <a:off x="664444" y="4873269"/>
            <a:ext cx="3192315" cy="1"/>
          </a:xfrm>
          <a:prstGeom prst="line">
            <a:avLst/>
          </a:prstGeom>
          <a:ln w="76200">
            <a:solidFill>
              <a:srgbClr val="000000"/>
            </a:solidFill>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 name="nicole logo - New cartoon transparent.png" descr="nicole logo - New cartoon transparent.png"/>
          <p:cNvPicPr>
            <a:picLocks noChangeAspect="1"/>
          </p:cNvPicPr>
          <p:nvPr/>
        </p:nvPicPr>
        <p:blipFill>
          <a:blip r:embed="rId2">
            <a:extLst/>
          </a:blip>
          <a:stretch>
            <a:fillRect/>
          </a:stretch>
        </p:blipFill>
        <p:spPr>
          <a:xfrm>
            <a:off x="22834979" y="12166419"/>
            <a:ext cx="1354231" cy="1351947"/>
          </a:xfrm>
          <a:prstGeom prst="rect">
            <a:avLst/>
          </a:prstGeom>
          <a:ln w="12700">
            <a:miter lim="400000"/>
          </a:ln>
        </p:spPr>
      </p:pic>
      <p:sp>
        <p:nvSpPr>
          <p:cNvPr id="404" name="5"/>
          <p:cNvSpPr txBox="1"/>
          <p:nvPr/>
        </p:nvSpPr>
        <p:spPr>
          <a:xfrm>
            <a:off x="1136777" y="618769"/>
            <a:ext cx="1532617" cy="19120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z="12300"/>
            </a:pPr>
            <a:r>
              <a:t>5</a:t>
            </a:r>
          </a:p>
        </p:txBody>
      </p:sp>
      <p:sp>
        <p:nvSpPr>
          <p:cNvPr id="405" name="Line"/>
          <p:cNvSpPr/>
          <p:nvPr/>
        </p:nvSpPr>
        <p:spPr>
          <a:xfrm>
            <a:off x="2544045" y="1574800"/>
            <a:ext cx="973855" cy="0"/>
          </a:xfrm>
          <a:prstGeom prst="line">
            <a:avLst/>
          </a:prstGeom>
          <a:ln w="38100">
            <a:solidFill>
              <a:srgbClr val="000000"/>
            </a:solidFill>
            <a:miter lim="400000"/>
          </a:ln>
        </p:spPr>
        <p:txBody>
          <a:bodyPr lIns="50800" tIns="50800" rIns="50800" bIns="50800" anchor="ctr"/>
          <a:lstStyle/>
          <a:p>
            <a:pPr/>
          </a:p>
        </p:txBody>
      </p:sp>
      <p:sp>
        <p:nvSpPr>
          <p:cNvPr id="406" name="2"/>
          <p:cNvSpPr txBox="1"/>
          <p:nvPr/>
        </p:nvSpPr>
        <p:spPr>
          <a:xfrm>
            <a:off x="2761986" y="620267"/>
            <a:ext cx="537973"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a:t>
            </a:r>
          </a:p>
        </p:txBody>
      </p:sp>
      <p:sp>
        <p:nvSpPr>
          <p:cNvPr id="407" name="4"/>
          <p:cNvSpPr txBox="1"/>
          <p:nvPr/>
        </p:nvSpPr>
        <p:spPr>
          <a:xfrm>
            <a:off x="2761986" y="1458467"/>
            <a:ext cx="537973"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a:t>
            </a:r>
          </a:p>
        </p:txBody>
      </p:sp>
      <p:sp>
        <p:nvSpPr>
          <p:cNvPr id="408" name="Line"/>
          <p:cNvSpPr/>
          <p:nvPr/>
        </p:nvSpPr>
        <p:spPr>
          <a:xfrm>
            <a:off x="820927" y="3683000"/>
            <a:ext cx="537973" cy="0"/>
          </a:xfrm>
          <a:prstGeom prst="line">
            <a:avLst/>
          </a:prstGeom>
          <a:ln w="76200">
            <a:solidFill>
              <a:srgbClr val="000000"/>
            </a:solidFill>
            <a:miter lim="400000"/>
          </a:ln>
        </p:spPr>
        <p:txBody>
          <a:bodyPr lIns="50800" tIns="50800" rIns="50800" bIns="50800" anchor="ctr"/>
          <a:lstStyle/>
          <a:p>
            <a:pPr/>
          </a:p>
        </p:txBody>
      </p:sp>
      <p:sp>
        <p:nvSpPr>
          <p:cNvPr id="409" name="2"/>
          <p:cNvSpPr txBox="1"/>
          <p:nvPr/>
        </p:nvSpPr>
        <p:spPr>
          <a:xfrm>
            <a:off x="1111377" y="2726969"/>
            <a:ext cx="1532617" cy="19120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z="12300"/>
            </a:pPr>
            <a:r>
              <a:t>2</a:t>
            </a:r>
          </a:p>
        </p:txBody>
      </p:sp>
      <p:sp>
        <p:nvSpPr>
          <p:cNvPr id="410" name="Line"/>
          <p:cNvSpPr/>
          <p:nvPr/>
        </p:nvSpPr>
        <p:spPr>
          <a:xfrm>
            <a:off x="2518644" y="3683000"/>
            <a:ext cx="973856" cy="0"/>
          </a:xfrm>
          <a:prstGeom prst="line">
            <a:avLst/>
          </a:prstGeom>
          <a:ln w="38100">
            <a:solidFill>
              <a:srgbClr val="000000"/>
            </a:solidFill>
            <a:miter lim="400000"/>
          </a:ln>
        </p:spPr>
        <p:txBody>
          <a:bodyPr lIns="50800" tIns="50800" rIns="50800" bIns="50800" anchor="ctr"/>
          <a:lstStyle/>
          <a:p>
            <a:pPr/>
          </a:p>
        </p:txBody>
      </p:sp>
      <p:sp>
        <p:nvSpPr>
          <p:cNvPr id="411" name="3"/>
          <p:cNvSpPr txBox="1"/>
          <p:nvPr/>
        </p:nvSpPr>
        <p:spPr>
          <a:xfrm>
            <a:off x="2736586" y="2728467"/>
            <a:ext cx="537973"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a:t>
            </a:r>
          </a:p>
        </p:txBody>
      </p:sp>
      <p:sp>
        <p:nvSpPr>
          <p:cNvPr id="412" name="5"/>
          <p:cNvSpPr txBox="1"/>
          <p:nvPr/>
        </p:nvSpPr>
        <p:spPr>
          <a:xfrm>
            <a:off x="2736586" y="3566667"/>
            <a:ext cx="537973"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a:t>
            </a:r>
          </a:p>
        </p:txBody>
      </p:sp>
      <p:sp>
        <p:nvSpPr>
          <p:cNvPr id="413" name="Line"/>
          <p:cNvSpPr/>
          <p:nvPr/>
        </p:nvSpPr>
        <p:spPr>
          <a:xfrm>
            <a:off x="664444" y="4873269"/>
            <a:ext cx="6183969" cy="1"/>
          </a:xfrm>
          <a:prstGeom prst="line">
            <a:avLst/>
          </a:prstGeom>
          <a:ln w="76200">
            <a:solidFill>
              <a:srgbClr val="000000"/>
            </a:solidFill>
            <a:miter lim="400000"/>
          </a:ln>
        </p:spPr>
        <p:txBody>
          <a:bodyPr lIns="50800" tIns="50800" rIns="50800" bIns="50800" anchor="ctr"/>
          <a:lstStyle/>
          <a:p>
            <a:pPr/>
          </a:p>
        </p:txBody>
      </p:sp>
      <p:sp>
        <p:nvSpPr>
          <p:cNvPr id="414" name="="/>
          <p:cNvSpPr txBox="1"/>
          <p:nvPr/>
        </p:nvSpPr>
        <p:spPr>
          <a:xfrm>
            <a:off x="4070477" y="1077467"/>
            <a:ext cx="571501"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415" name="="/>
          <p:cNvSpPr txBox="1"/>
          <p:nvPr/>
        </p:nvSpPr>
        <p:spPr>
          <a:xfrm>
            <a:off x="4070477" y="3185667"/>
            <a:ext cx="571501"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416" name="Line"/>
          <p:cNvSpPr/>
          <p:nvPr/>
        </p:nvSpPr>
        <p:spPr>
          <a:xfrm>
            <a:off x="5134845" y="1574800"/>
            <a:ext cx="973855" cy="0"/>
          </a:xfrm>
          <a:prstGeom prst="line">
            <a:avLst/>
          </a:prstGeom>
          <a:ln w="38100">
            <a:solidFill>
              <a:srgbClr val="000000"/>
            </a:solidFill>
            <a:miter lim="400000"/>
          </a:ln>
        </p:spPr>
        <p:txBody>
          <a:bodyPr lIns="50800" tIns="50800" rIns="50800" bIns="50800" anchor="ctr"/>
          <a:lstStyle/>
          <a:p>
            <a:pPr/>
          </a:p>
        </p:txBody>
      </p:sp>
      <p:sp>
        <p:nvSpPr>
          <p:cNvPr id="417" name="10"/>
          <p:cNvSpPr txBox="1"/>
          <p:nvPr/>
        </p:nvSpPr>
        <p:spPr>
          <a:xfrm>
            <a:off x="5136886" y="620267"/>
            <a:ext cx="961645"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10</a:t>
            </a:r>
          </a:p>
        </p:txBody>
      </p:sp>
      <p:sp>
        <p:nvSpPr>
          <p:cNvPr id="418" name="Line"/>
          <p:cNvSpPr/>
          <p:nvPr/>
        </p:nvSpPr>
        <p:spPr>
          <a:xfrm>
            <a:off x="5109444" y="3683000"/>
            <a:ext cx="973856" cy="0"/>
          </a:xfrm>
          <a:prstGeom prst="line">
            <a:avLst/>
          </a:prstGeom>
          <a:ln w="38100">
            <a:solidFill>
              <a:srgbClr val="000000"/>
            </a:solidFill>
            <a:miter lim="400000"/>
          </a:ln>
        </p:spPr>
        <p:txBody>
          <a:bodyPr lIns="50800" tIns="50800" rIns="50800" bIns="50800" anchor="ctr"/>
          <a:lstStyle/>
          <a:p>
            <a:pPr/>
          </a:p>
        </p:txBody>
      </p:sp>
      <p:sp>
        <p:nvSpPr>
          <p:cNvPr id="419" name="12"/>
          <p:cNvSpPr txBox="1"/>
          <p:nvPr/>
        </p:nvSpPr>
        <p:spPr>
          <a:xfrm>
            <a:off x="5111486" y="2728467"/>
            <a:ext cx="961645"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a:t>
            </a:r>
          </a:p>
        </p:txBody>
      </p:sp>
      <p:grpSp>
        <p:nvGrpSpPr>
          <p:cNvPr id="422" name="Group"/>
          <p:cNvGrpSpPr/>
          <p:nvPr/>
        </p:nvGrpSpPr>
        <p:grpSpPr>
          <a:xfrm>
            <a:off x="5136886" y="1458467"/>
            <a:ext cx="987045" cy="3102866"/>
            <a:chOff x="0" y="0"/>
            <a:chExt cx="987044" cy="3102864"/>
          </a:xfrm>
        </p:grpSpPr>
        <p:sp>
          <p:nvSpPr>
            <p:cNvPr id="420" name="20"/>
            <p:cNvSpPr txBox="1"/>
            <p:nvPr/>
          </p:nvSpPr>
          <p:spPr>
            <a:xfrm>
              <a:off x="25400" y="-1"/>
              <a:ext cx="961644" cy="994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20</a:t>
              </a:r>
            </a:p>
          </p:txBody>
        </p:sp>
        <p:sp>
          <p:nvSpPr>
            <p:cNvPr id="421" name="20"/>
            <p:cNvSpPr txBox="1"/>
            <p:nvPr/>
          </p:nvSpPr>
          <p:spPr>
            <a:xfrm>
              <a:off x="0" y="2108199"/>
              <a:ext cx="961644" cy="994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20</a:t>
              </a:r>
            </a:p>
          </p:txBody>
        </p:sp>
      </p:grpSp>
      <p:sp>
        <p:nvSpPr>
          <p:cNvPr id="423" name="Step 1:  Find a common denominator"/>
          <p:cNvSpPr txBox="1"/>
          <p:nvPr/>
        </p:nvSpPr>
        <p:spPr>
          <a:xfrm>
            <a:off x="10395077" y="798067"/>
            <a:ext cx="12819889"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Step 1:  Find a common denominator</a:t>
            </a:r>
          </a:p>
        </p:txBody>
      </p:sp>
      <p:pic>
        <p:nvPicPr>
          <p:cNvPr id="424" name="Line Line" descr="Line Line"/>
          <p:cNvPicPr>
            <a:picLocks noChangeAspect="0"/>
          </p:cNvPicPr>
          <p:nvPr/>
        </p:nvPicPr>
        <p:blipFill>
          <a:blip r:embed="rId3">
            <a:extLst/>
          </a:blip>
          <a:stretch>
            <a:fillRect/>
          </a:stretch>
        </p:blipFill>
        <p:spPr>
          <a:xfrm rot="3248948">
            <a:off x="1156721" y="1588466"/>
            <a:ext cx="1726075" cy="76201"/>
          </a:xfrm>
          <a:prstGeom prst="rect">
            <a:avLst/>
          </a:prstGeom>
        </p:spPr>
      </p:pic>
      <p:sp>
        <p:nvSpPr>
          <p:cNvPr id="426" name="4"/>
          <p:cNvSpPr txBox="1"/>
          <p:nvPr/>
        </p:nvSpPr>
        <p:spPr>
          <a:xfrm>
            <a:off x="935227" y="357835"/>
            <a:ext cx="707442" cy="13417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400"/>
            </a:lvl1pPr>
          </a:lstStyle>
          <a:p>
            <a:pPr/>
            <a:r>
              <a:t>4</a:t>
            </a:r>
          </a:p>
        </p:txBody>
      </p:sp>
      <p:sp>
        <p:nvSpPr>
          <p:cNvPr id="427" name="+20"/>
          <p:cNvSpPr txBox="1"/>
          <p:nvPr/>
        </p:nvSpPr>
        <p:spPr>
          <a:xfrm>
            <a:off x="6171448" y="620267"/>
            <a:ext cx="1418845"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a:t>
            </a:r>
          </a:p>
        </p:txBody>
      </p:sp>
      <p:pic>
        <p:nvPicPr>
          <p:cNvPr id="428" name="Line Line" descr="Line Line"/>
          <p:cNvPicPr>
            <a:picLocks noChangeAspect="0"/>
          </p:cNvPicPr>
          <p:nvPr/>
        </p:nvPicPr>
        <p:blipFill>
          <a:blip r:embed="rId4">
            <a:extLst/>
          </a:blip>
          <a:stretch>
            <a:fillRect/>
          </a:stretch>
        </p:blipFill>
        <p:spPr>
          <a:xfrm rot="20747084">
            <a:off x="5159436" y="1079500"/>
            <a:ext cx="2369944" cy="76201"/>
          </a:xfrm>
          <a:prstGeom prst="rect">
            <a:avLst/>
          </a:prstGeom>
        </p:spPr>
      </p:pic>
      <p:sp>
        <p:nvSpPr>
          <p:cNvPr id="430" name="30"/>
          <p:cNvSpPr txBox="1"/>
          <p:nvPr/>
        </p:nvSpPr>
        <p:spPr>
          <a:xfrm>
            <a:off x="6400048" y="-129033"/>
            <a:ext cx="961645" cy="99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30</a:t>
            </a:r>
          </a:p>
        </p:txBody>
      </p:sp>
      <p:sp>
        <p:nvSpPr>
          <p:cNvPr id="431" name="Step 3:  Regroup"/>
          <p:cNvSpPr txBox="1"/>
          <p:nvPr/>
        </p:nvSpPr>
        <p:spPr>
          <a:xfrm>
            <a:off x="10369677" y="3575837"/>
            <a:ext cx="5901691" cy="994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Step 3:  Regroup</a:t>
            </a:r>
          </a:p>
        </p:txBody>
      </p:sp>
      <p:grpSp>
        <p:nvGrpSpPr>
          <p:cNvPr id="435" name="Group"/>
          <p:cNvGrpSpPr/>
          <p:nvPr/>
        </p:nvGrpSpPr>
        <p:grpSpPr>
          <a:xfrm>
            <a:off x="5098786" y="5185206"/>
            <a:ext cx="1009914" cy="1832865"/>
            <a:chOff x="-36058" y="0"/>
            <a:chExt cx="1009913" cy="1832864"/>
          </a:xfrm>
        </p:grpSpPr>
        <p:sp>
          <p:nvSpPr>
            <p:cNvPr id="432" name="Line"/>
            <p:cNvSpPr/>
            <p:nvPr/>
          </p:nvSpPr>
          <p:spPr>
            <a:xfrm>
              <a:off x="0" y="954532"/>
              <a:ext cx="973855" cy="1"/>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a:p>
          </p:txBody>
        </p:sp>
        <p:sp>
          <p:nvSpPr>
            <p:cNvPr id="433" name="18"/>
            <p:cNvSpPr txBox="1"/>
            <p:nvPr/>
          </p:nvSpPr>
          <p:spPr>
            <a:xfrm>
              <a:off x="-36059" y="-1"/>
              <a:ext cx="961645" cy="994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18</a:t>
              </a:r>
            </a:p>
          </p:txBody>
        </p:sp>
        <p:sp>
          <p:nvSpPr>
            <p:cNvPr id="434" name="20"/>
            <p:cNvSpPr txBox="1"/>
            <p:nvPr/>
          </p:nvSpPr>
          <p:spPr>
            <a:xfrm>
              <a:off x="-36059" y="838199"/>
              <a:ext cx="961645" cy="994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20</a:t>
              </a:r>
            </a:p>
          </p:txBody>
        </p:sp>
      </p:grpSp>
      <p:sp>
        <p:nvSpPr>
          <p:cNvPr id="436" name="Step 2:  Make equivalent fractions"/>
          <p:cNvSpPr txBox="1"/>
          <p:nvPr/>
        </p:nvSpPr>
        <p:spPr>
          <a:xfrm>
            <a:off x="10369677" y="2256802"/>
            <a:ext cx="11716513" cy="994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Step 2:  Make equivalent fractions</a:t>
            </a:r>
          </a:p>
        </p:txBody>
      </p:sp>
      <p:sp>
        <p:nvSpPr>
          <p:cNvPr id="437" name="Step 4:  Subtract mixed numbers"/>
          <p:cNvSpPr txBox="1"/>
          <p:nvPr/>
        </p:nvSpPr>
        <p:spPr>
          <a:xfrm>
            <a:off x="10369677" y="4880406"/>
            <a:ext cx="11393425" cy="994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Step 4:  Subtract mixed numbers</a:t>
            </a:r>
          </a:p>
        </p:txBody>
      </p:sp>
      <p:sp>
        <p:nvSpPr>
          <p:cNvPr id="438" name="2"/>
          <p:cNvSpPr txBox="1"/>
          <p:nvPr/>
        </p:nvSpPr>
        <p:spPr>
          <a:xfrm>
            <a:off x="1136777" y="5107507"/>
            <a:ext cx="1532617" cy="19120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z="12300"/>
            </a:pPr>
            <a:r>
              <a:t>2</a:t>
            </a:r>
          </a:p>
        </p:txBody>
      </p:sp>
      <p:sp>
        <p:nvSpPr>
          <p:cNvPr id="439" name="÷"/>
          <p:cNvSpPr txBox="1"/>
          <p:nvPr/>
        </p:nvSpPr>
        <p:spPr>
          <a:xfrm>
            <a:off x="6369832" y="8319312"/>
            <a:ext cx="539478"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6100">
                <a:solidFill>
                  <a:srgbClr val="410007"/>
                </a:solidFill>
                <a:latin typeface="Helvetica"/>
                <a:ea typeface="Helvetica"/>
                <a:cs typeface="Helvetica"/>
                <a:sym typeface="Helvetica"/>
              </a:defRPr>
            </a:lvl1pPr>
          </a:lstStyle>
          <a:p>
            <a:pPr/>
            <a:r>
              <a:t>÷</a:t>
            </a:r>
          </a:p>
        </p:txBody>
      </p:sp>
      <p:sp>
        <p:nvSpPr>
          <p:cNvPr id="440" name="="/>
          <p:cNvSpPr txBox="1"/>
          <p:nvPr/>
        </p:nvSpPr>
        <p:spPr>
          <a:xfrm>
            <a:off x="8319799" y="8319312"/>
            <a:ext cx="566714"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6100">
                <a:solidFill>
                  <a:srgbClr val="410007"/>
                </a:solidFill>
                <a:latin typeface="Helvetica"/>
                <a:ea typeface="Helvetica"/>
                <a:cs typeface="Helvetica"/>
                <a:sym typeface="Helvetica"/>
              </a:defRPr>
            </a:lvl1pPr>
          </a:lstStyle>
          <a:p>
            <a:pPr/>
            <a:r>
              <a:t>=</a:t>
            </a:r>
          </a:p>
        </p:txBody>
      </p:sp>
      <p:grpSp>
        <p:nvGrpSpPr>
          <p:cNvPr id="444" name="Group"/>
          <p:cNvGrpSpPr/>
          <p:nvPr/>
        </p:nvGrpSpPr>
        <p:grpSpPr>
          <a:xfrm>
            <a:off x="9062222" y="7917229"/>
            <a:ext cx="1009914" cy="1832866"/>
            <a:chOff x="-36058" y="0"/>
            <a:chExt cx="1009913" cy="1832864"/>
          </a:xfrm>
        </p:grpSpPr>
        <p:sp>
          <p:nvSpPr>
            <p:cNvPr id="441" name="Line"/>
            <p:cNvSpPr/>
            <p:nvPr/>
          </p:nvSpPr>
          <p:spPr>
            <a:xfrm>
              <a:off x="0" y="954532"/>
              <a:ext cx="973855" cy="1"/>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a:p>
          </p:txBody>
        </p:sp>
        <p:sp>
          <p:nvSpPr>
            <p:cNvPr id="442" name="9"/>
            <p:cNvSpPr txBox="1"/>
            <p:nvPr/>
          </p:nvSpPr>
          <p:spPr>
            <a:xfrm>
              <a:off x="-36059" y="-1"/>
              <a:ext cx="994280" cy="994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lstStyle>
            <a:p>
              <a:pPr/>
              <a:r>
                <a:t>9</a:t>
              </a:r>
            </a:p>
          </p:txBody>
        </p:sp>
        <p:sp>
          <p:nvSpPr>
            <p:cNvPr id="443" name="10"/>
            <p:cNvSpPr txBox="1"/>
            <p:nvPr/>
          </p:nvSpPr>
          <p:spPr>
            <a:xfrm>
              <a:off x="-36059" y="838199"/>
              <a:ext cx="959951" cy="994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lstStyle>
            <a:p>
              <a:pPr/>
              <a:r>
                <a:t>10</a:t>
              </a:r>
            </a:p>
          </p:txBody>
        </p:sp>
      </p:grpSp>
      <p:grpSp>
        <p:nvGrpSpPr>
          <p:cNvPr id="450" name="Group"/>
          <p:cNvGrpSpPr/>
          <p:nvPr/>
        </p:nvGrpSpPr>
        <p:grpSpPr>
          <a:xfrm>
            <a:off x="1253450" y="8414561"/>
            <a:ext cx="5064538" cy="2108201"/>
            <a:chOff x="0" y="536930"/>
            <a:chExt cx="5064536" cy="2108200"/>
          </a:xfrm>
        </p:grpSpPr>
        <p:grpSp>
          <p:nvGrpSpPr>
            <p:cNvPr id="448" name="Group"/>
            <p:cNvGrpSpPr/>
            <p:nvPr/>
          </p:nvGrpSpPr>
          <p:grpSpPr>
            <a:xfrm>
              <a:off x="3794536" y="536930"/>
              <a:ext cx="1270001" cy="2108201"/>
              <a:chOff x="0" y="497332"/>
              <a:chExt cx="1270000" cy="2108200"/>
            </a:xfrm>
          </p:grpSpPr>
          <p:sp>
            <p:nvSpPr>
              <p:cNvPr id="445" name="Line"/>
              <p:cNvSpPr/>
              <p:nvPr/>
            </p:nvSpPr>
            <p:spPr>
              <a:xfrm>
                <a:off x="36058" y="954532"/>
                <a:ext cx="973856" cy="1"/>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a:p>
            </p:txBody>
          </p:sp>
          <p:sp>
            <p:nvSpPr>
              <p:cNvPr id="446" name="18"/>
              <p:cNvSpPr/>
              <p:nvPr/>
            </p:nvSpPr>
            <p:spPr>
              <a:xfrm>
                <a:off x="0" y="497332"/>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18</a:t>
                </a:r>
              </a:p>
            </p:txBody>
          </p:sp>
          <p:sp>
            <p:nvSpPr>
              <p:cNvPr id="447" name="20"/>
              <p:cNvSpPr/>
              <p:nvPr/>
            </p:nvSpPr>
            <p:spPr>
              <a:xfrm>
                <a:off x="0" y="1335532"/>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20</a:t>
                </a:r>
              </a:p>
            </p:txBody>
          </p:sp>
        </p:grpSp>
        <p:sp>
          <p:nvSpPr>
            <p:cNvPr id="449" name="2"/>
            <p:cNvSpPr/>
            <p:nvPr/>
          </p:nvSpPr>
          <p:spPr>
            <a:xfrm>
              <a:off x="0" y="956030"/>
              <a:ext cx="1532617"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defRPr sz="12300"/>
              </a:pPr>
              <a:r>
                <a:t>2</a:t>
              </a:r>
            </a:p>
          </p:txBody>
        </p:sp>
      </p:grpSp>
      <p:grpSp>
        <p:nvGrpSpPr>
          <p:cNvPr id="454" name="Group"/>
          <p:cNvGrpSpPr/>
          <p:nvPr/>
        </p:nvGrpSpPr>
        <p:grpSpPr>
          <a:xfrm>
            <a:off x="7134176" y="7917229"/>
            <a:ext cx="1009914" cy="1832866"/>
            <a:chOff x="-36058" y="0"/>
            <a:chExt cx="1009913" cy="1832864"/>
          </a:xfrm>
        </p:grpSpPr>
        <p:sp>
          <p:nvSpPr>
            <p:cNvPr id="451" name="Line"/>
            <p:cNvSpPr/>
            <p:nvPr/>
          </p:nvSpPr>
          <p:spPr>
            <a:xfrm>
              <a:off x="0" y="954532"/>
              <a:ext cx="973855" cy="1"/>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a:p>
          </p:txBody>
        </p:sp>
        <p:sp>
          <p:nvSpPr>
            <p:cNvPr id="452" name="2"/>
            <p:cNvSpPr txBox="1"/>
            <p:nvPr/>
          </p:nvSpPr>
          <p:spPr>
            <a:xfrm>
              <a:off x="-36059" y="-1"/>
              <a:ext cx="994280" cy="994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lstStyle>
            <a:p>
              <a:pPr/>
              <a:r>
                <a:t>2</a:t>
              </a:r>
            </a:p>
          </p:txBody>
        </p:sp>
        <p:sp>
          <p:nvSpPr>
            <p:cNvPr id="453" name="2"/>
            <p:cNvSpPr txBox="1"/>
            <p:nvPr/>
          </p:nvSpPr>
          <p:spPr>
            <a:xfrm>
              <a:off x="-36059" y="838199"/>
              <a:ext cx="959951" cy="994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lstStyle>
            <a:p>
              <a:pPr/>
              <a:r>
                <a:t>2</a:t>
              </a:r>
            </a:p>
          </p:txBody>
        </p:sp>
      </p:grpSp>
      <p:grpSp>
        <p:nvGrpSpPr>
          <p:cNvPr id="460" name="Group"/>
          <p:cNvGrpSpPr/>
          <p:nvPr/>
        </p:nvGrpSpPr>
        <p:grpSpPr>
          <a:xfrm>
            <a:off x="1253450" y="11184686"/>
            <a:ext cx="3057937" cy="2108201"/>
            <a:chOff x="0" y="536930"/>
            <a:chExt cx="3057936" cy="2108200"/>
          </a:xfrm>
        </p:grpSpPr>
        <p:grpSp>
          <p:nvGrpSpPr>
            <p:cNvPr id="458" name="Group"/>
            <p:cNvGrpSpPr/>
            <p:nvPr/>
          </p:nvGrpSpPr>
          <p:grpSpPr>
            <a:xfrm>
              <a:off x="1787936" y="536930"/>
              <a:ext cx="1270001" cy="2108201"/>
              <a:chOff x="0" y="497332"/>
              <a:chExt cx="1270000" cy="2108200"/>
            </a:xfrm>
          </p:grpSpPr>
          <p:sp>
            <p:nvSpPr>
              <p:cNvPr id="455" name="Line"/>
              <p:cNvSpPr/>
              <p:nvPr/>
            </p:nvSpPr>
            <p:spPr>
              <a:xfrm>
                <a:off x="36058" y="954532"/>
                <a:ext cx="973856" cy="1"/>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a:p>
            </p:txBody>
          </p:sp>
          <p:sp>
            <p:nvSpPr>
              <p:cNvPr id="456" name="9"/>
              <p:cNvSpPr/>
              <p:nvPr/>
            </p:nvSpPr>
            <p:spPr>
              <a:xfrm>
                <a:off x="0" y="497332"/>
                <a:ext cx="100201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lstStyle>
              <a:p>
                <a:pPr/>
                <a:r>
                  <a:t>9</a:t>
                </a:r>
              </a:p>
            </p:txBody>
          </p:sp>
          <p:sp>
            <p:nvSpPr>
              <p:cNvPr id="457" name="10"/>
              <p:cNvSpPr/>
              <p:nvPr/>
            </p:nvSpPr>
            <p:spPr>
              <a:xfrm>
                <a:off x="0" y="1335532"/>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10</a:t>
                </a:r>
              </a:p>
            </p:txBody>
          </p:sp>
        </p:grpSp>
        <p:sp>
          <p:nvSpPr>
            <p:cNvPr id="459" name="2"/>
            <p:cNvSpPr/>
            <p:nvPr/>
          </p:nvSpPr>
          <p:spPr>
            <a:xfrm>
              <a:off x="0" y="956030"/>
              <a:ext cx="1532617"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defRPr sz="12300"/>
              </a:pPr>
              <a:r>
                <a:t>2</a:t>
              </a:r>
            </a:p>
          </p:txBody>
        </p:sp>
      </p:grpSp>
      <p:sp>
        <p:nvSpPr>
          <p:cNvPr id="461" name="Step 5:  Simplify"/>
          <p:cNvSpPr txBox="1"/>
          <p:nvPr/>
        </p:nvSpPr>
        <p:spPr>
          <a:xfrm>
            <a:off x="10369677" y="6197675"/>
            <a:ext cx="5689855" cy="994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Step 5:  Simplify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4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4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4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4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435"/>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2" fill="hold">
                                  <p:stCondLst>
                                    <p:cond delay="0"/>
                                  </p:stCondLst>
                                  <p:iterate type="el" backwards="0">
                                    <p:tmAbs val="0"/>
                                  </p:iterate>
                                  <p:childTnLst>
                                    <p:set>
                                      <p:cBhvr>
                                        <p:cTn id="49" fill="hold"/>
                                        <p:tgtEl>
                                          <p:spTgt spid="43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0" presetID="1" grpId="13" fill="hold">
                                  <p:stCondLst>
                                    <p:cond delay="0"/>
                                  </p:stCondLst>
                                  <p:iterate type="el" backwards="0">
                                    <p:tmAbs val="0"/>
                                  </p:iterate>
                                  <p:childTnLst>
                                    <p:set>
                                      <p:cBhvr>
                                        <p:cTn id="53" fill="hold"/>
                                        <p:tgtEl>
                                          <p:spTgt spid="43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0" presetID="1" grpId="14" fill="hold">
                                  <p:stCondLst>
                                    <p:cond delay="0"/>
                                  </p:stCondLst>
                                  <p:iterate type="el" backwards="0">
                                    <p:tmAbs val="0"/>
                                  </p:iterate>
                                  <p:childTnLst>
                                    <p:set>
                                      <p:cBhvr>
                                        <p:cTn id="57" fill="hold"/>
                                        <p:tgtEl>
                                          <p:spTgt spid="45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0" presetID="1" grpId="15" fill="hold">
                                  <p:stCondLst>
                                    <p:cond delay="0"/>
                                  </p:stCondLst>
                                  <p:iterate type="el" backwards="0">
                                    <p:tmAbs val="0"/>
                                  </p:iterate>
                                  <p:childTnLst>
                                    <p:set>
                                      <p:cBhvr>
                                        <p:cTn id="61" fill="hold"/>
                                        <p:tgtEl>
                                          <p:spTgt spid="43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Class="entr" nodeType="clickEffect" presetSubtype="0" presetID="1" grpId="16" fill="hold">
                                  <p:stCondLst>
                                    <p:cond delay="0"/>
                                  </p:stCondLst>
                                  <p:iterate type="el" backwards="0">
                                    <p:tmAbs val="0"/>
                                  </p:iterate>
                                  <p:childTnLst>
                                    <p:set>
                                      <p:cBhvr>
                                        <p:cTn id="65" fill="hold"/>
                                        <p:tgtEl>
                                          <p:spTgt spid="45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Class="entr" nodeType="clickEffect" presetSubtype="0" presetID="1" grpId="17" fill="hold">
                                  <p:stCondLst>
                                    <p:cond delay="0"/>
                                  </p:stCondLst>
                                  <p:iterate type="el" backwards="0">
                                    <p:tmAbs val="0"/>
                                  </p:iterate>
                                  <p:childTnLst>
                                    <p:set>
                                      <p:cBhvr>
                                        <p:cTn id="69" fill="hold"/>
                                        <p:tgtEl>
                                          <p:spTgt spid="44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Class="entr" nodeType="clickEffect" presetSubtype="0" presetID="1" grpId="18" fill="hold">
                                  <p:stCondLst>
                                    <p:cond delay="0"/>
                                  </p:stCondLst>
                                  <p:iterate type="el" backwards="0">
                                    <p:tmAbs val="0"/>
                                  </p:iterate>
                                  <p:childTnLst>
                                    <p:set>
                                      <p:cBhvr>
                                        <p:cTn id="73" fill="hold"/>
                                        <p:tgtEl>
                                          <p:spTgt spid="44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Class="entr" nodeType="clickEffect" presetSubtype="0" presetID="1" grpId="19" fill="hold">
                                  <p:stCondLst>
                                    <p:cond delay="0"/>
                                  </p:stCondLst>
                                  <p:iterate type="el" backwards="0">
                                    <p:tmAbs val="0"/>
                                  </p:iterate>
                                  <p:childTnLst>
                                    <p:set>
                                      <p:cBhvr>
                                        <p:cTn id="77" fill="hold"/>
                                        <p:tgtEl>
                                          <p:spTgt spid="46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Class="entr" nodeType="clickEffect" presetSubtype="0" presetID="1" grpId="20" fill="hold">
                                  <p:stCondLst>
                                    <p:cond delay="0"/>
                                  </p:stCondLst>
                                  <p:iterate type="el" backwards="0">
                                    <p:tmAbs val="0"/>
                                  </p:iterate>
                                  <p:childTnLst>
                                    <p:set>
                                      <p:cBhvr>
                                        <p:cTn id="81" fill="hold"/>
                                        <p:tgtEl>
                                          <p:spTgt spid="4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8" grpId="8"/>
      <p:bldP build="whole" bldLvl="1" animBg="1" rev="0" advAuto="0" spid="437" grpId="13"/>
      <p:bldP build="whole" bldLvl="1" animBg="1" rev="0" advAuto="0" spid="461" grpId="19"/>
      <p:bldP build="whole" bldLvl="1" animBg="1" rev="0" advAuto="0" spid="423" grpId="1"/>
      <p:bldP build="whole" bldLvl="1" animBg="1" rev="0" advAuto="0" spid="431" grpId="10"/>
      <p:bldP build="whole" bldLvl="1" animBg="1" rev="0" advAuto="0" spid="427" grpId="7"/>
      <p:bldP build="whole" bldLvl="1" animBg="1" rev="0" advAuto="0" spid="439" grpId="15"/>
      <p:bldP build="whole" bldLvl="1" animBg="1" rev="0" advAuto="0" spid="426" grpId="6"/>
      <p:bldP build="whole" bldLvl="1" animBg="1" rev="0" advAuto="0" spid="450" grpId="14"/>
      <p:bldP build="whole" bldLvl="1" animBg="1" rev="0" advAuto="0" spid="438" grpId="12"/>
      <p:bldP build="whole" bldLvl="1" animBg="1" rev="0" advAuto="0" spid="460" grpId="20"/>
      <p:bldP build="whole" bldLvl="1" animBg="1" rev="0" advAuto="0" spid="419" grpId="3"/>
      <p:bldP build="whole" bldLvl="1" animBg="1" rev="0" advAuto="0" spid="417" grpId="2"/>
      <p:bldP build="whole" bldLvl="1" animBg="1" rev="0" advAuto="0" spid="454" grpId="16"/>
      <p:bldP build="whole" bldLvl="1" animBg="1" rev="0" advAuto="0" spid="424" grpId="5"/>
      <p:bldP build="whole" bldLvl="1" animBg="1" rev="0" advAuto="0" spid="435" grpId="11"/>
      <p:bldP build="whole" bldLvl="1" animBg="1" rev="0" advAuto="0" spid="444" grpId="18"/>
      <p:bldP build="whole" bldLvl="1" animBg="1" rev="0" advAuto="0" spid="440" grpId="17"/>
      <p:bldP build="whole" bldLvl="1" animBg="1" rev="0" advAuto="0" spid="436" grpId="4"/>
      <p:bldP build="whole" bldLvl="1" animBg="1" rev="0" advAuto="0" spid="430" grpId="9"/>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hould I change my math curriculum?"/>
          <p:cNvSpPr txBox="1"/>
          <p:nvPr>
            <p:ph type="title" idx="4294967295"/>
          </p:nvPr>
        </p:nvSpPr>
        <p:spPr>
          <a:xfrm>
            <a:off x="467131" y="5335727"/>
            <a:ext cx="23449738" cy="1433164"/>
          </a:xfrm>
          <a:prstGeom prst="rect">
            <a:avLst/>
          </a:prstGeom>
        </p:spPr>
        <p:txBody>
          <a:bodyPr/>
          <a:lstStyle>
            <a:lvl1pPr algn="ctr"/>
          </a:lstStyle>
          <a:p>
            <a:pPr/>
            <a:r>
              <a:t>Should I change my math curriculum?</a:t>
            </a:r>
          </a:p>
        </p:txBody>
      </p:sp>
      <p:pic>
        <p:nvPicPr>
          <p:cNvPr id="464" name="nicole logo - New cartoon transparent.png" descr="nicole logo - New cartoon transparent.png"/>
          <p:cNvPicPr>
            <a:picLocks noChangeAspect="1"/>
          </p:cNvPicPr>
          <p:nvPr/>
        </p:nvPicPr>
        <p:blipFill>
          <a:blip r:embed="rId2">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6" name="Picture 2" descr="Picture 2"/>
          <p:cNvPicPr>
            <a:picLocks noChangeAspect="1"/>
          </p:cNvPicPr>
          <p:nvPr/>
        </p:nvPicPr>
        <p:blipFill>
          <a:blip r:embed="rId3">
            <a:extLst/>
          </a:blip>
          <a:stretch>
            <a:fillRect/>
          </a:stretch>
        </p:blipFill>
        <p:spPr>
          <a:xfrm>
            <a:off x="3777801" y="575523"/>
            <a:ext cx="4762501" cy="6286501"/>
          </a:xfrm>
          <a:prstGeom prst="rect">
            <a:avLst/>
          </a:prstGeom>
          <a:ln w="12700">
            <a:miter lim="400000"/>
          </a:ln>
        </p:spPr>
      </p:pic>
      <p:pic>
        <p:nvPicPr>
          <p:cNvPr id="467" name="Picture 6" descr="Picture 6"/>
          <p:cNvPicPr>
            <a:picLocks noChangeAspect="1"/>
          </p:cNvPicPr>
          <p:nvPr/>
        </p:nvPicPr>
        <p:blipFill>
          <a:blip r:embed="rId4">
            <a:extLst/>
          </a:blip>
          <a:stretch>
            <a:fillRect/>
          </a:stretch>
        </p:blipFill>
        <p:spPr>
          <a:xfrm>
            <a:off x="14554200" y="5448300"/>
            <a:ext cx="6781800" cy="8267700"/>
          </a:xfrm>
          <a:prstGeom prst="rect">
            <a:avLst/>
          </a:prstGeom>
          <a:ln w="12700">
            <a:miter lim="400000"/>
          </a:ln>
        </p:spPr>
      </p:pic>
      <p:pic>
        <p:nvPicPr>
          <p:cNvPr id="468" name="Picture 8" descr="Picture 8"/>
          <p:cNvPicPr>
            <a:picLocks noChangeAspect="1"/>
          </p:cNvPicPr>
          <p:nvPr/>
        </p:nvPicPr>
        <p:blipFill>
          <a:blip r:embed="rId5">
            <a:extLst/>
          </a:blip>
          <a:stretch>
            <a:fillRect/>
          </a:stretch>
        </p:blipFill>
        <p:spPr>
          <a:xfrm>
            <a:off x="3802810" y="7315200"/>
            <a:ext cx="4762501" cy="6286500"/>
          </a:xfrm>
          <a:prstGeom prst="rect">
            <a:avLst/>
          </a:prstGeom>
          <a:ln w="12700">
            <a:miter lim="400000"/>
          </a:ln>
        </p:spPr>
      </p:pic>
      <p:pic>
        <p:nvPicPr>
          <p:cNvPr id="469" name="Picture 10" descr="Picture 10"/>
          <p:cNvPicPr>
            <a:picLocks noChangeAspect="1"/>
          </p:cNvPicPr>
          <p:nvPr/>
        </p:nvPicPr>
        <p:blipFill>
          <a:blip r:embed="rId6">
            <a:extLst/>
          </a:blip>
          <a:stretch>
            <a:fillRect/>
          </a:stretch>
        </p:blipFill>
        <p:spPr>
          <a:xfrm>
            <a:off x="14648375" y="457200"/>
            <a:ext cx="6762751" cy="5410200"/>
          </a:xfrm>
          <a:prstGeom prst="rect">
            <a:avLst/>
          </a:prstGeom>
          <a:ln w="12700">
            <a:miter lim="400000"/>
          </a:ln>
        </p:spPr>
      </p:pic>
      <p:pic>
        <p:nvPicPr>
          <p:cNvPr id="470" name="Picture 12" descr="Picture 12"/>
          <p:cNvPicPr>
            <a:picLocks noChangeAspect="1"/>
          </p:cNvPicPr>
          <p:nvPr/>
        </p:nvPicPr>
        <p:blipFill>
          <a:blip r:embed="rId7">
            <a:extLst/>
          </a:blip>
          <a:stretch>
            <a:fillRect/>
          </a:stretch>
        </p:blipFill>
        <p:spPr>
          <a:xfrm>
            <a:off x="8940800" y="8245478"/>
            <a:ext cx="5876308" cy="4048124"/>
          </a:xfrm>
          <a:prstGeom prst="rect">
            <a:avLst/>
          </a:prstGeom>
          <a:ln w="12700">
            <a:miter lim="400000"/>
          </a:ln>
        </p:spPr>
      </p:pic>
      <p:pic>
        <p:nvPicPr>
          <p:cNvPr id="471" name="Picture 14" descr="Picture 14"/>
          <p:cNvPicPr>
            <a:picLocks noChangeAspect="1"/>
          </p:cNvPicPr>
          <p:nvPr/>
        </p:nvPicPr>
        <p:blipFill>
          <a:blip r:embed="rId8">
            <a:extLst/>
          </a:blip>
          <a:stretch>
            <a:fillRect/>
          </a:stretch>
        </p:blipFill>
        <p:spPr>
          <a:xfrm>
            <a:off x="9334500" y="762000"/>
            <a:ext cx="5486400" cy="5486400"/>
          </a:xfrm>
          <a:prstGeom prst="rect">
            <a:avLst/>
          </a:prstGeom>
          <a:ln w="12700">
            <a:miter lim="400000"/>
          </a:ln>
        </p:spPr>
      </p:pic>
      <p:pic>
        <p:nvPicPr>
          <p:cNvPr id="472" name="Picture 16" descr="Picture 16"/>
          <p:cNvPicPr>
            <a:picLocks noChangeAspect="1"/>
          </p:cNvPicPr>
          <p:nvPr/>
        </p:nvPicPr>
        <p:blipFill>
          <a:blip r:embed="rId9">
            <a:extLst/>
          </a:blip>
          <a:stretch>
            <a:fillRect/>
          </a:stretch>
        </p:blipFill>
        <p:spPr>
          <a:xfrm>
            <a:off x="6599042" y="4017569"/>
            <a:ext cx="4939663" cy="6298507"/>
          </a:xfrm>
          <a:prstGeom prst="rect">
            <a:avLst/>
          </a:prstGeom>
          <a:ln w="12700">
            <a:miter lim="400000"/>
          </a:ln>
        </p:spPr>
      </p:pic>
      <p:pic>
        <p:nvPicPr>
          <p:cNvPr id="473" name="Picture 18" descr="Picture 18"/>
          <p:cNvPicPr>
            <a:picLocks noChangeAspect="1"/>
          </p:cNvPicPr>
          <p:nvPr/>
        </p:nvPicPr>
        <p:blipFill>
          <a:blip r:embed="rId10">
            <a:extLst/>
          </a:blip>
          <a:stretch>
            <a:fillRect/>
          </a:stretch>
        </p:blipFill>
        <p:spPr>
          <a:xfrm>
            <a:off x="12574593" y="4856207"/>
            <a:ext cx="4343401" cy="4343401"/>
          </a:xfrm>
          <a:prstGeom prst="rect">
            <a:avLst/>
          </a:prstGeom>
          <a:ln w="12700">
            <a:miter lim="400000"/>
          </a:ln>
        </p:spPr>
      </p:pic>
      <p:pic>
        <p:nvPicPr>
          <p:cNvPr id="474" name="nicole logo - New cartoon transparent.png" descr="nicole logo - New cartoon transparent.png"/>
          <p:cNvPicPr>
            <a:picLocks noChangeAspect="1"/>
          </p:cNvPicPr>
          <p:nvPr/>
        </p:nvPicPr>
        <p:blipFill>
          <a:blip r:embed="rId11">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4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4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3" grpId="8"/>
      <p:bldP build="whole" bldLvl="1" animBg="1" rev="0" advAuto="0" spid="471" grpId="6"/>
      <p:bldP build="whole" bldLvl="1" animBg="1" rev="0" advAuto="0" spid="472" grpId="7"/>
      <p:bldP build="whole" bldLvl="1" animBg="1" rev="0" advAuto="0" spid="469" grpId="4"/>
      <p:bldP build="whole" bldLvl="1" animBg="1" rev="0" advAuto="0" spid="470" grpId="5"/>
      <p:bldP build="whole" bldLvl="1" animBg="1" rev="0" advAuto="0" spid="468" grpId="3"/>
      <p:bldP build="whole" bldLvl="1" animBg="1" rev="0" advAuto="0" spid="466" grpId="1"/>
      <p:bldP build="whole" bldLvl="1" animBg="1" rev="0" advAuto="0" spid="467" grpId="2"/>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0" name="Group 4"/>
          <p:cNvGrpSpPr/>
          <p:nvPr/>
        </p:nvGrpSpPr>
        <p:grpSpPr>
          <a:xfrm>
            <a:off x="4190999" y="2819400"/>
            <a:ext cx="15544802" cy="10668000"/>
            <a:chOff x="0" y="0"/>
            <a:chExt cx="15544800" cy="10668000"/>
          </a:xfrm>
        </p:grpSpPr>
        <p:pic>
          <p:nvPicPr>
            <p:cNvPr id="478" name="Picture 6" descr="Picture 6"/>
            <p:cNvPicPr>
              <a:picLocks noChangeAspect="1"/>
            </p:cNvPicPr>
            <p:nvPr/>
          </p:nvPicPr>
          <p:blipFill>
            <a:blip r:embed="rId2">
              <a:extLst/>
            </a:blip>
            <a:stretch>
              <a:fillRect/>
            </a:stretch>
          </p:blipFill>
          <p:spPr>
            <a:xfrm>
              <a:off x="-1" y="0"/>
              <a:ext cx="7785080" cy="10668000"/>
            </a:xfrm>
            <a:prstGeom prst="rect">
              <a:avLst/>
            </a:prstGeom>
            <a:ln w="12700" cap="flat">
              <a:noFill/>
              <a:miter lim="400000"/>
            </a:ln>
            <a:effectLst/>
          </p:spPr>
        </p:pic>
        <p:pic>
          <p:nvPicPr>
            <p:cNvPr id="479" name="Picture 3" descr="Picture 3"/>
            <p:cNvPicPr>
              <a:picLocks noChangeAspect="1"/>
            </p:cNvPicPr>
            <p:nvPr/>
          </p:nvPicPr>
          <p:blipFill>
            <a:blip r:embed="rId3">
              <a:extLst/>
            </a:blip>
            <a:stretch>
              <a:fillRect/>
            </a:stretch>
          </p:blipFill>
          <p:spPr>
            <a:xfrm>
              <a:off x="7785079" y="0"/>
              <a:ext cx="7759722" cy="10668000"/>
            </a:xfrm>
            <a:prstGeom prst="rect">
              <a:avLst/>
            </a:prstGeom>
            <a:ln w="12700" cap="flat">
              <a:noFill/>
              <a:miter lim="400000"/>
            </a:ln>
            <a:effectLst/>
          </p:spPr>
        </p:pic>
      </p:grpSp>
      <p:sp>
        <p:nvSpPr>
          <p:cNvPr id="481" name="TextBox 7"/>
          <p:cNvSpPr txBox="1"/>
          <p:nvPr/>
        </p:nvSpPr>
        <p:spPr>
          <a:xfrm>
            <a:off x="4968240" y="292550"/>
            <a:ext cx="13990320" cy="2468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lnSpc>
                <a:spcPct val="100000"/>
              </a:lnSpc>
              <a:spcBef>
                <a:spcPts val="0"/>
              </a:spcBef>
              <a:defRPr sz="6400">
                <a:latin typeface="Arial Black"/>
                <a:ea typeface="Arial Black"/>
                <a:cs typeface="Arial Black"/>
                <a:sym typeface="Arial Black"/>
              </a:defRPr>
            </a:pPr>
            <a:r>
              <a:t>Rainbow Resource </a:t>
            </a:r>
          </a:p>
          <a:p>
            <a:pPr defTabSz="1828800">
              <a:lnSpc>
                <a:spcPct val="100000"/>
              </a:lnSpc>
              <a:spcBef>
                <a:spcPts val="0"/>
              </a:spcBef>
              <a:defRPr sz="6400">
                <a:latin typeface="Arial Black"/>
                <a:ea typeface="Arial Black"/>
                <a:cs typeface="Arial Black"/>
                <a:sym typeface="Arial Black"/>
              </a:defRPr>
            </a:pPr>
            <a:r>
              <a:t>Math Comparison Chart</a:t>
            </a:r>
          </a:p>
        </p:txBody>
      </p:sp>
      <p:sp>
        <p:nvSpPr>
          <p:cNvPr id="482" name="Oval 8"/>
          <p:cNvSpPr/>
          <p:nvPr/>
        </p:nvSpPr>
        <p:spPr>
          <a:xfrm>
            <a:off x="3505200" y="791655"/>
            <a:ext cx="1066800" cy="1036025"/>
          </a:xfrm>
          <a:prstGeom prst="ellipse">
            <a:avLst/>
          </a:prstGeom>
          <a:solidFill>
            <a:srgbClr val="C0504D"/>
          </a:solidFill>
          <a:ln w="50800">
            <a:solidFill>
              <a:srgbClr val="8C3A38"/>
            </a:solidFill>
          </a:ln>
        </p:spPr>
        <p:txBody>
          <a:bodyPr tIns="91439" bIns="91439" anchor="ctr"/>
          <a:lstStyle/>
          <a:p>
            <a:pPr algn="ctr" defTabSz="1828800">
              <a:lnSpc>
                <a:spcPct val="100000"/>
              </a:lnSpc>
              <a:spcBef>
                <a:spcPts val="0"/>
              </a:spcBef>
              <a:defRPr sz="3600">
                <a:solidFill>
                  <a:srgbClr val="FFFFFF"/>
                </a:solidFill>
                <a:latin typeface="Calibri"/>
                <a:ea typeface="Calibri"/>
                <a:cs typeface="Calibri"/>
                <a:sym typeface="Calibri"/>
              </a:defRPr>
            </a:pPr>
          </a:p>
        </p:txBody>
      </p:sp>
      <p:pic>
        <p:nvPicPr>
          <p:cNvPr id="483" name="nicole logo - New cartoon transparent.png" descr="nicole logo - New cartoon transparent.png"/>
          <p:cNvPicPr>
            <a:picLocks noChangeAspect="1"/>
          </p:cNvPicPr>
          <p:nvPr/>
        </p:nvPicPr>
        <p:blipFill>
          <a:blip r:embed="rId4">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The nature of math"/>
          <p:cNvSpPr txBox="1"/>
          <p:nvPr>
            <p:ph type="title"/>
          </p:nvPr>
        </p:nvSpPr>
        <p:spPr>
          <a:prstGeom prst="rect">
            <a:avLst/>
          </a:prstGeom>
        </p:spPr>
        <p:txBody>
          <a:bodyPr/>
          <a:lstStyle/>
          <a:p>
            <a:pPr/>
            <a:r>
              <a:t>The nature of math</a:t>
            </a:r>
          </a:p>
        </p:txBody>
      </p:sp>
      <p:grpSp>
        <p:nvGrpSpPr>
          <p:cNvPr id="208" name="Group"/>
          <p:cNvGrpSpPr/>
          <p:nvPr/>
        </p:nvGrpSpPr>
        <p:grpSpPr>
          <a:xfrm>
            <a:off x="3193233" y="11818979"/>
            <a:ext cx="17997676" cy="1359909"/>
            <a:chOff x="0" y="0"/>
            <a:chExt cx="17997674" cy="1359907"/>
          </a:xfrm>
        </p:grpSpPr>
        <p:sp>
          <p:nvSpPr>
            <p:cNvPr id="206" name="Rectangle"/>
            <p:cNvSpPr/>
            <p:nvPr/>
          </p:nvSpPr>
          <p:spPr>
            <a:xfrm>
              <a:off x="0" y="0"/>
              <a:ext cx="17993170" cy="1359908"/>
            </a:xfrm>
            <a:prstGeom prst="rect">
              <a:avLst/>
            </a:prstGeom>
            <a:solidFill>
              <a:srgbClr val="C0504D"/>
            </a:solidFill>
            <a:ln w="12700" cap="flat">
              <a:noFill/>
              <a:miter lim="400000"/>
            </a:ln>
            <a:effectLst/>
          </p:spPr>
          <p:txBody>
            <a:bodyPr wrap="square" lIns="45719" tIns="45719" rIns="45719" bIns="45719" numCol="1" anchor="ctr">
              <a:noAutofit/>
            </a:bodyPr>
            <a:lstStyle/>
            <a:p>
              <a:pPr defTabSz="914400">
                <a:lnSpc>
                  <a:spcPct val="100000"/>
                </a:lnSpc>
                <a:spcBef>
                  <a:spcPts val="0"/>
                </a:spcBef>
                <a:defRPr sz="1800">
                  <a:solidFill>
                    <a:srgbClr val="FFFFFF"/>
                  </a:solidFill>
                  <a:latin typeface="Calibri"/>
                  <a:ea typeface="Calibri"/>
                  <a:cs typeface="Calibri"/>
                  <a:sym typeface="Calibri"/>
                </a:defRPr>
              </a:pPr>
            </a:p>
          </p:txBody>
        </p:sp>
        <p:sp>
          <p:nvSpPr>
            <p:cNvPr id="207" name="Arithmetic"/>
            <p:cNvSpPr txBox="1"/>
            <p:nvPr/>
          </p:nvSpPr>
          <p:spPr>
            <a:xfrm>
              <a:off x="6706" y="275935"/>
              <a:ext cx="17990969" cy="808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lnSpc>
                  <a:spcPct val="100000"/>
                </a:lnSpc>
                <a:spcBef>
                  <a:spcPts val="0"/>
                </a:spcBef>
                <a:defRPr>
                  <a:solidFill>
                    <a:srgbClr val="FFFFFF"/>
                  </a:solidFill>
                  <a:latin typeface="Calibri"/>
                  <a:ea typeface="Calibri"/>
                  <a:cs typeface="Calibri"/>
                  <a:sym typeface="Calibri"/>
                </a:defRPr>
              </a:lvl1pPr>
            </a:lstStyle>
            <a:p>
              <a:pPr/>
              <a:r>
                <a:t>Arithmetic</a:t>
              </a:r>
            </a:p>
          </p:txBody>
        </p:sp>
      </p:grpSp>
      <p:grpSp>
        <p:nvGrpSpPr>
          <p:cNvPr id="211" name="Group"/>
          <p:cNvGrpSpPr/>
          <p:nvPr/>
        </p:nvGrpSpPr>
        <p:grpSpPr>
          <a:xfrm>
            <a:off x="3198838" y="10404723"/>
            <a:ext cx="17993171" cy="1359909"/>
            <a:chOff x="0" y="0"/>
            <a:chExt cx="17993169" cy="1359907"/>
          </a:xfrm>
        </p:grpSpPr>
        <p:sp>
          <p:nvSpPr>
            <p:cNvPr id="209" name="Rectangle"/>
            <p:cNvSpPr/>
            <p:nvPr/>
          </p:nvSpPr>
          <p:spPr>
            <a:xfrm>
              <a:off x="0" y="0"/>
              <a:ext cx="17993170" cy="1359908"/>
            </a:xfrm>
            <a:prstGeom prst="rect">
              <a:avLst/>
            </a:prstGeom>
            <a:solidFill>
              <a:srgbClr val="9BBB59"/>
            </a:solidFill>
            <a:ln w="12700" cap="flat">
              <a:noFill/>
              <a:miter lim="400000"/>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defTabSz="914400">
                <a:lnSpc>
                  <a:spcPct val="100000"/>
                </a:lnSpc>
                <a:spcBef>
                  <a:spcPts val="0"/>
                </a:spcBef>
                <a:defRPr sz="1800">
                  <a:solidFill>
                    <a:srgbClr val="FFFFFF"/>
                  </a:solidFill>
                  <a:latin typeface="Calibri"/>
                  <a:ea typeface="Calibri"/>
                  <a:cs typeface="Calibri"/>
                  <a:sym typeface="Calibri"/>
                </a:defRPr>
              </a:pPr>
            </a:p>
          </p:txBody>
        </p:sp>
        <p:sp>
          <p:nvSpPr>
            <p:cNvPr id="210" name="Pre-Algebra"/>
            <p:cNvSpPr txBox="1"/>
            <p:nvPr/>
          </p:nvSpPr>
          <p:spPr>
            <a:xfrm>
              <a:off x="29741" y="275936"/>
              <a:ext cx="17933688" cy="808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lnSpc>
                  <a:spcPct val="100000"/>
                </a:lnSpc>
                <a:spcBef>
                  <a:spcPts val="0"/>
                </a:spcBef>
                <a:defRPr>
                  <a:solidFill>
                    <a:srgbClr val="FFFFFF"/>
                  </a:solidFill>
                  <a:latin typeface="Calibri"/>
                  <a:ea typeface="Calibri"/>
                  <a:cs typeface="Calibri"/>
                  <a:sym typeface="Calibri"/>
                </a:defRPr>
              </a:lvl1pPr>
            </a:lstStyle>
            <a:p>
              <a:pPr/>
              <a:r>
                <a:t>Pre-Algebra</a:t>
              </a:r>
            </a:p>
          </p:txBody>
        </p:sp>
      </p:grpSp>
      <p:grpSp>
        <p:nvGrpSpPr>
          <p:cNvPr id="214" name="Group"/>
          <p:cNvGrpSpPr/>
          <p:nvPr/>
        </p:nvGrpSpPr>
        <p:grpSpPr>
          <a:xfrm>
            <a:off x="3201651" y="9045813"/>
            <a:ext cx="17987548" cy="1359909"/>
            <a:chOff x="0" y="0"/>
            <a:chExt cx="17987547" cy="1359907"/>
          </a:xfrm>
        </p:grpSpPr>
        <p:sp>
          <p:nvSpPr>
            <p:cNvPr id="212" name="Rectangle"/>
            <p:cNvSpPr/>
            <p:nvPr/>
          </p:nvSpPr>
          <p:spPr>
            <a:xfrm>
              <a:off x="0" y="0"/>
              <a:ext cx="17987548" cy="1359908"/>
            </a:xfrm>
            <a:prstGeom prst="rect">
              <a:avLst/>
            </a:prstGeom>
            <a:gradFill flip="none" rotWithShape="1">
              <a:gsLst>
                <a:gs pos="0">
                  <a:srgbClr val="2A869F"/>
                </a:gs>
                <a:gs pos="80000">
                  <a:srgbClr val="37B1D1"/>
                </a:gs>
                <a:gs pos="100000">
                  <a:srgbClr val="34B3D5"/>
                </a:gs>
              </a:gsLst>
              <a:lin ang="16200000" scaled="0"/>
            </a:gradFill>
            <a:ln w="9525" cap="flat">
              <a:solidFill>
                <a:srgbClr val="46AAC4"/>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defTabSz="914400">
                <a:lnSpc>
                  <a:spcPct val="100000"/>
                </a:lnSpc>
                <a:spcBef>
                  <a:spcPts val="0"/>
                </a:spcBef>
                <a:defRPr sz="1800">
                  <a:solidFill>
                    <a:srgbClr val="FFFFFF"/>
                  </a:solidFill>
                  <a:latin typeface="Calibri"/>
                  <a:ea typeface="Calibri"/>
                  <a:cs typeface="Calibri"/>
                  <a:sym typeface="Calibri"/>
                </a:defRPr>
              </a:pPr>
            </a:p>
          </p:txBody>
        </p:sp>
        <p:sp>
          <p:nvSpPr>
            <p:cNvPr id="213" name="Linear Algebra"/>
            <p:cNvSpPr txBox="1"/>
            <p:nvPr/>
          </p:nvSpPr>
          <p:spPr>
            <a:xfrm>
              <a:off x="21324" y="275937"/>
              <a:ext cx="17933688" cy="808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lnSpc>
                  <a:spcPct val="100000"/>
                </a:lnSpc>
                <a:spcBef>
                  <a:spcPts val="0"/>
                </a:spcBef>
                <a:defRPr>
                  <a:solidFill>
                    <a:srgbClr val="FFFFFF"/>
                  </a:solidFill>
                  <a:latin typeface="Calibri"/>
                  <a:ea typeface="Calibri"/>
                  <a:cs typeface="Calibri"/>
                  <a:sym typeface="Calibri"/>
                </a:defRPr>
              </a:lvl1pPr>
            </a:lstStyle>
            <a:p>
              <a:pPr/>
              <a:r>
                <a:t>Linear Algebra</a:t>
              </a:r>
            </a:p>
          </p:txBody>
        </p:sp>
      </p:grpSp>
      <p:grpSp>
        <p:nvGrpSpPr>
          <p:cNvPr id="217" name="Group"/>
          <p:cNvGrpSpPr/>
          <p:nvPr/>
        </p:nvGrpSpPr>
        <p:grpSpPr>
          <a:xfrm>
            <a:off x="3191990" y="7659230"/>
            <a:ext cx="17991602" cy="1359909"/>
            <a:chOff x="0" y="0"/>
            <a:chExt cx="17991600" cy="1359907"/>
          </a:xfrm>
        </p:grpSpPr>
        <p:sp>
          <p:nvSpPr>
            <p:cNvPr id="215" name="Rectangle"/>
            <p:cNvSpPr/>
            <p:nvPr/>
          </p:nvSpPr>
          <p:spPr>
            <a:xfrm>
              <a:off x="4053" y="0"/>
              <a:ext cx="17987548" cy="1359908"/>
            </a:xfrm>
            <a:prstGeom prst="rect">
              <a:avLst/>
            </a:prstGeom>
            <a:gradFill flip="none" rotWithShape="1">
              <a:gsLst>
                <a:gs pos="0">
                  <a:srgbClr val="C96D20"/>
                </a:gs>
                <a:gs pos="80000">
                  <a:srgbClr val="FF9034"/>
                </a:gs>
                <a:gs pos="100000">
                  <a:srgbClr val="FF9035"/>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defTabSz="914400">
                <a:lnSpc>
                  <a:spcPct val="100000"/>
                </a:lnSpc>
                <a:spcBef>
                  <a:spcPts val="0"/>
                </a:spcBef>
                <a:defRPr sz="1800">
                  <a:solidFill>
                    <a:srgbClr val="FFFFFF"/>
                  </a:solidFill>
                  <a:latin typeface="Calibri"/>
                  <a:ea typeface="Calibri"/>
                  <a:cs typeface="Calibri"/>
                  <a:sym typeface="Calibri"/>
                </a:defRPr>
              </a:pPr>
            </a:p>
          </p:txBody>
        </p:sp>
        <p:sp>
          <p:nvSpPr>
            <p:cNvPr id="216" name="Geometry"/>
            <p:cNvSpPr txBox="1"/>
            <p:nvPr/>
          </p:nvSpPr>
          <p:spPr>
            <a:xfrm>
              <a:off x="0" y="309951"/>
              <a:ext cx="17933687" cy="8080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lnSpc>
                  <a:spcPct val="100000"/>
                </a:lnSpc>
                <a:spcBef>
                  <a:spcPts val="0"/>
                </a:spcBef>
                <a:defRPr>
                  <a:solidFill>
                    <a:srgbClr val="FFFFFF"/>
                  </a:solidFill>
                  <a:latin typeface="Calibri"/>
                  <a:ea typeface="Calibri"/>
                  <a:cs typeface="Calibri"/>
                  <a:sym typeface="Calibri"/>
                </a:defRPr>
              </a:lvl1pPr>
            </a:lstStyle>
            <a:p>
              <a:pPr/>
              <a:r>
                <a:t>Geometry</a:t>
              </a:r>
            </a:p>
          </p:txBody>
        </p:sp>
      </p:grpSp>
      <p:grpSp>
        <p:nvGrpSpPr>
          <p:cNvPr id="220" name="Group"/>
          <p:cNvGrpSpPr/>
          <p:nvPr/>
        </p:nvGrpSpPr>
        <p:grpSpPr>
          <a:xfrm>
            <a:off x="3191990" y="6277171"/>
            <a:ext cx="17991602" cy="1359909"/>
            <a:chOff x="0" y="0"/>
            <a:chExt cx="17991600" cy="1359907"/>
          </a:xfrm>
        </p:grpSpPr>
        <p:sp>
          <p:nvSpPr>
            <p:cNvPr id="218" name="Rectangle"/>
            <p:cNvSpPr/>
            <p:nvPr/>
          </p:nvSpPr>
          <p:spPr>
            <a:xfrm>
              <a:off x="4053" y="0"/>
              <a:ext cx="17987548" cy="1359908"/>
            </a:xfrm>
            <a:prstGeom prst="rect">
              <a:avLst/>
            </a:prstGeom>
            <a:blipFill rotWithShape="1">
              <a:blip r:embed="rId2"/>
              <a:srcRect l="0" t="0" r="0" b="0"/>
              <a:tile tx="0" ty="0" sx="100000" sy="100000" flip="none" algn="tl"/>
            </a:blipFill>
            <a:ln w="12700" cap="flat">
              <a:noFill/>
              <a:miter lim="400000"/>
            </a:ln>
            <a:effectLst/>
          </p:spPr>
          <p:txBody>
            <a:bodyPr wrap="square" lIns="45719" tIns="45719" rIns="45719" bIns="45719" numCol="1" anchor="ctr">
              <a:noAutofit/>
            </a:bodyPr>
            <a:lstStyle/>
            <a:p>
              <a:pPr algn="ctr" defTabSz="914400">
                <a:lnSpc>
                  <a:spcPct val="100000"/>
                </a:lnSpc>
                <a:spcBef>
                  <a:spcPts val="0"/>
                </a:spcBef>
                <a:defRPr sz="1800">
                  <a:latin typeface="Calibri"/>
                  <a:ea typeface="Calibri"/>
                  <a:cs typeface="Calibri"/>
                  <a:sym typeface="Calibri"/>
                </a:defRPr>
              </a:pPr>
            </a:p>
          </p:txBody>
        </p:sp>
        <p:sp>
          <p:nvSpPr>
            <p:cNvPr id="219" name="Exponential Algebra"/>
            <p:cNvSpPr txBox="1"/>
            <p:nvPr/>
          </p:nvSpPr>
          <p:spPr>
            <a:xfrm>
              <a:off x="0" y="309951"/>
              <a:ext cx="17933687" cy="8080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lnSpc>
                  <a:spcPct val="100000"/>
                </a:lnSpc>
                <a:spcBef>
                  <a:spcPts val="0"/>
                </a:spcBef>
                <a:defRPr>
                  <a:solidFill>
                    <a:srgbClr val="FFFFFF"/>
                  </a:solidFill>
                  <a:latin typeface="Calibri"/>
                  <a:ea typeface="Calibri"/>
                  <a:cs typeface="Calibri"/>
                  <a:sym typeface="Calibri"/>
                </a:defRPr>
              </a:lvl1pPr>
            </a:lstStyle>
            <a:p>
              <a:pPr/>
              <a:r>
                <a:t>Exponential Algebra</a:t>
              </a:r>
            </a:p>
          </p:txBody>
        </p:sp>
      </p:grpSp>
      <p:grpSp>
        <p:nvGrpSpPr>
          <p:cNvPr id="223" name="Group"/>
          <p:cNvGrpSpPr/>
          <p:nvPr/>
        </p:nvGrpSpPr>
        <p:grpSpPr>
          <a:xfrm>
            <a:off x="3191990" y="4919499"/>
            <a:ext cx="17991602" cy="1359909"/>
            <a:chOff x="0" y="0"/>
            <a:chExt cx="17991600" cy="1359907"/>
          </a:xfrm>
        </p:grpSpPr>
        <p:sp>
          <p:nvSpPr>
            <p:cNvPr id="221" name="Rectangle"/>
            <p:cNvSpPr/>
            <p:nvPr/>
          </p:nvSpPr>
          <p:spPr>
            <a:xfrm>
              <a:off x="4053" y="0"/>
              <a:ext cx="17987548" cy="1359908"/>
            </a:xfrm>
            <a:prstGeom prst="rect">
              <a:avLst/>
            </a:prstGeom>
            <a:solidFill>
              <a:srgbClr val="665082"/>
            </a:solidFill>
            <a:ln w="12700" cap="flat">
              <a:noFill/>
              <a:miter lim="400000"/>
            </a:ln>
            <a:effectLst/>
          </p:spPr>
          <p:txBody>
            <a:bodyPr wrap="square" lIns="45719" tIns="45719" rIns="45719" bIns="45719" numCol="1" anchor="ctr">
              <a:noAutofit/>
            </a:bodyPr>
            <a:lstStyle/>
            <a:p>
              <a:pPr algn="ctr" defTabSz="914400">
                <a:lnSpc>
                  <a:spcPct val="100000"/>
                </a:lnSpc>
                <a:spcBef>
                  <a:spcPts val="0"/>
                </a:spcBef>
                <a:defRPr sz="1800">
                  <a:solidFill>
                    <a:srgbClr val="FFFFFF"/>
                  </a:solidFill>
                  <a:latin typeface="Calibri"/>
                  <a:ea typeface="Calibri"/>
                  <a:cs typeface="Calibri"/>
                  <a:sym typeface="Calibri"/>
                </a:defRPr>
              </a:pPr>
            </a:p>
          </p:txBody>
        </p:sp>
        <p:sp>
          <p:nvSpPr>
            <p:cNvPr id="222" name="Trigonometry"/>
            <p:cNvSpPr txBox="1"/>
            <p:nvPr/>
          </p:nvSpPr>
          <p:spPr>
            <a:xfrm>
              <a:off x="0" y="331285"/>
              <a:ext cx="17933687" cy="808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lnSpc>
                  <a:spcPct val="100000"/>
                </a:lnSpc>
                <a:spcBef>
                  <a:spcPts val="0"/>
                </a:spcBef>
                <a:defRPr>
                  <a:solidFill>
                    <a:srgbClr val="FFFFFF"/>
                  </a:solidFill>
                  <a:latin typeface="Calibri"/>
                  <a:ea typeface="Calibri"/>
                  <a:cs typeface="Calibri"/>
                  <a:sym typeface="Calibri"/>
                </a:defRPr>
              </a:lvl1pPr>
            </a:lstStyle>
            <a:p>
              <a:pPr/>
              <a:r>
                <a:t>Trigonometry</a:t>
              </a:r>
            </a:p>
          </p:txBody>
        </p:sp>
      </p:grpSp>
      <p:grpSp>
        <p:nvGrpSpPr>
          <p:cNvPr id="226" name="Group"/>
          <p:cNvGrpSpPr/>
          <p:nvPr/>
        </p:nvGrpSpPr>
        <p:grpSpPr>
          <a:xfrm>
            <a:off x="3196043" y="3523331"/>
            <a:ext cx="17987548" cy="1359909"/>
            <a:chOff x="0" y="-50800"/>
            <a:chExt cx="17987547" cy="1359907"/>
          </a:xfrm>
        </p:grpSpPr>
        <p:sp>
          <p:nvSpPr>
            <p:cNvPr id="224" name="Rectangle"/>
            <p:cNvSpPr/>
            <p:nvPr/>
          </p:nvSpPr>
          <p:spPr>
            <a:xfrm>
              <a:off x="0" y="-50800"/>
              <a:ext cx="17987548" cy="1359908"/>
            </a:xfrm>
            <a:prstGeom prst="rect">
              <a:avLst/>
            </a:prstGeom>
            <a:solidFill>
              <a:srgbClr val="E2C056"/>
            </a:solidFill>
            <a:ln w="12700" cap="flat">
              <a:noFill/>
              <a:miter lim="400000"/>
            </a:ln>
            <a:effectLst/>
          </p:spPr>
          <p:txBody>
            <a:bodyPr wrap="square" lIns="45719" tIns="45719" rIns="45719" bIns="45719" numCol="1" anchor="ctr">
              <a:noAutofit/>
            </a:bodyPr>
            <a:lstStyle/>
            <a:p>
              <a:pPr algn="ctr" defTabSz="914400">
                <a:lnSpc>
                  <a:spcPct val="100000"/>
                </a:lnSpc>
                <a:spcBef>
                  <a:spcPts val="0"/>
                </a:spcBef>
                <a:defRPr sz="1800">
                  <a:solidFill>
                    <a:srgbClr val="FFFFFF"/>
                  </a:solidFill>
                  <a:latin typeface="Calibri"/>
                  <a:ea typeface="Calibri"/>
                  <a:cs typeface="Calibri"/>
                  <a:sym typeface="Calibri"/>
                </a:defRPr>
              </a:pPr>
            </a:p>
          </p:txBody>
        </p:sp>
        <p:sp>
          <p:nvSpPr>
            <p:cNvPr id="225" name="Calculus"/>
            <p:cNvSpPr txBox="1"/>
            <p:nvPr/>
          </p:nvSpPr>
          <p:spPr>
            <a:xfrm>
              <a:off x="26930" y="225136"/>
              <a:ext cx="17933688" cy="8080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lnSpc>
                  <a:spcPct val="100000"/>
                </a:lnSpc>
                <a:spcBef>
                  <a:spcPts val="0"/>
                </a:spcBef>
                <a:defRPr>
                  <a:solidFill>
                    <a:srgbClr val="FFFFFF"/>
                  </a:solidFill>
                  <a:latin typeface="Calibri"/>
                  <a:ea typeface="Calibri"/>
                  <a:cs typeface="Calibri"/>
                  <a:sym typeface="Calibri"/>
                </a:defRPr>
              </a:lvl1pPr>
            </a:lstStyle>
            <a:p>
              <a:pPr/>
              <a:r>
                <a:t>Calculus</a:t>
              </a:r>
            </a:p>
          </p:txBody>
        </p:sp>
      </p:grpSp>
      <p:pic>
        <p:nvPicPr>
          <p:cNvPr id="227"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TextBox 7"/>
          <p:cNvSpPr txBox="1"/>
          <p:nvPr/>
        </p:nvSpPr>
        <p:spPr>
          <a:xfrm>
            <a:off x="4968240" y="292550"/>
            <a:ext cx="13990320" cy="2468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lnSpc>
                <a:spcPct val="100000"/>
              </a:lnSpc>
              <a:spcBef>
                <a:spcPts val="0"/>
              </a:spcBef>
              <a:defRPr sz="6400">
                <a:latin typeface="Arial Black"/>
                <a:ea typeface="Arial Black"/>
                <a:cs typeface="Arial Black"/>
                <a:sym typeface="Arial Black"/>
              </a:defRPr>
            </a:pPr>
            <a:r>
              <a:t>Rainbow Resource </a:t>
            </a:r>
          </a:p>
          <a:p>
            <a:pPr defTabSz="1828800">
              <a:lnSpc>
                <a:spcPct val="100000"/>
              </a:lnSpc>
              <a:spcBef>
                <a:spcPts val="0"/>
              </a:spcBef>
              <a:defRPr sz="6400">
                <a:latin typeface="Arial Black"/>
                <a:ea typeface="Arial Black"/>
                <a:cs typeface="Arial Black"/>
                <a:sym typeface="Arial Black"/>
              </a:defRPr>
            </a:pPr>
            <a:r>
              <a:t>Math Comparison Chart</a:t>
            </a:r>
          </a:p>
        </p:txBody>
      </p:sp>
      <p:sp>
        <p:nvSpPr>
          <p:cNvPr id="486" name="Oval 8"/>
          <p:cNvSpPr/>
          <p:nvPr/>
        </p:nvSpPr>
        <p:spPr>
          <a:xfrm>
            <a:off x="3505200" y="791655"/>
            <a:ext cx="1066800" cy="1036025"/>
          </a:xfrm>
          <a:prstGeom prst="ellipse">
            <a:avLst/>
          </a:prstGeom>
          <a:solidFill>
            <a:srgbClr val="C0504D"/>
          </a:solidFill>
          <a:ln w="50800">
            <a:solidFill>
              <a:srgbClr val="8C3A38"/>
            </a:solidFill>
          </a:ln>
        </p:spPr>
        <p:txBody>
          <a:bodyPr tIns="91439" bIns="91439" anchor="ctr"/>
          <a:lstStyle/>
          <a:p>
            <a:pPr algn="ctr" defTabSz="1828800">
              <a:lnSpc>
                <a:spcPct val="100000"/>
              </a:lnSpc>
              <a:spcBef>
                <a:spcPts val="0"/>
              </a:spcBef>
              <a:defRPr sz="3600">
                <a:solidFill>
                  <a:srgbClr val="FFFFFF"/>
                </a:solidFill>
                <a:latin typeface="Calibri"/>
                <a:ea typeface="Calibri"/>
                <a:cs typeface="Calibri"/>
                <a:sym typeface="Calibri"/>
              </a:defRPr>
            </a:pPr>
          </a:p>
        </p:txBody>
      </p:sp>
      <p:pic>
        <p:nvPicPr>
          <p:cNvPr id="487" name="Untitled design (3).png" descr="Untitled design (3).png"/>
          <p:cNvPicPr>
            <a:picLocks noChangeAspect="1"/>
          </p:cNvPicPr>
          <p:nvPr/>
        </p:nvPicPr>
        <p:blipFill>
          <a:blip r:embed="rId2">
            <a:extLst/>
          </a:blip>
          <a:stretch>
            <a:fillRect/>
          </a:stretch>
        </p:blipFill>
        <p:spPr>
          <a:xfrm>
            <a:off x="9291265" y="4292798"/>
            <a:ext cx="5801470" cy="5801470"/>
          </a:xfrm>
          <a:prstGeom prst="rect">
            <a:avLst/>
          </a:prstGeom>
          <a:ln w="12700">
            <a:miter lim="400000"/>
          </a:ln>
        </p:spPr>
      </p:pic>
      <p:pic>
        <p:nvPicPr>
          <p:cNvPr id="488"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0" name="pasted-movie.png" descr="pasted-movie.png"/>
          <p:cNvPicPr>
            <a:picLocks noChangeAspect="1"/>
          </p:cNvPicPr>
          <p:nvPr/>
        </p:nvPicPr>
        <p:blipFill>
          <a:blip r:embed="rId2">
            <a:extLst/>
          </a:blip>
          <a:stretch>
            <a:fillRect/>
          </a:stretch>
        </p:blipFill>
        <p:spPr>
          <a:xfrm>
            <a:off x="5968336" y="634336"/>
            <a:ext cx="12447328" cy="12447328"/>
          </a:xfrm>
          <a:prstGeom prst="rect">
            <a:avLst/>
          </a:prstGeom>
          <a:ln w="12700">
            <a:miter lim="400000"/>
          </a:ln>
        </p:spPr>
      </p:pic>
      <p:pic>
        <p:nvPicPr>
          <p:cNvPr id="491"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3" name="nicole logo - New cartoon transparent.png" descr="nicole logo - New cartoon transparent.png"/>
          <p:cNvPicPr>
            <a:picLocks noChangeAspect="1"/>
          </p:cNvPicPr>
          <p:nvPr/>
        </p:nvPicPr>
        <p:blipFill>
          <a:blip r:embed="rId2">
            <a:extLst/>
          </a:blip>
          <a:stretch>
            <a:fillRect/>
          </a:stretch>
        </p:blipFill>
        <p:spPr>
          <a:xfrm>
            <a:off x="22834979" y="12166419"/>
            <a:ext cx="1354231" cy="1351947"/>
          </a:xfrm>
          <a:prstGeom prst="rect">
            <a:avLst/>
          </a:prstGeom>
          <a:ln w="12700">
            <a:miter lim="400000"/>
          </a:ln>
        </p:spPr>
      </p:pic>
      <p:pic>
        <p:nvPicPr>
          <p:cNvPr id="494" name="pasted-movie.png" descr="pasted-movie.png"/>
          <p:cNvPicPr>
            <a:picLocks noChangeAspect="1"/>
          </p:cNvPicPr>
          <p:nvPr/>
        </p:nvPicPr>
        <p:blipFill>
          <a:blip r:embed="rId3">
            <a:extLst/>
          </a:blip>
          <a:stretch>
            <a:fillRect/>
          </a:stretch>
        </p:blipFill>
        <p:spPr>
          <a:xfrm>
            <a:off x="5010150" y="1225550"/>
            <a:ext cx="15024100" cy="112649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hueOff val="114395"/>
            <a:lumOff val="-24975"/>
          </a:schemeClr>
        </a:solidFill>
      </p:bgPr>
    </p:bg>
    <p:spTree>
      <p:nvGrpSpPr>
        <p:cNvPr id="1" name=""/>
        <p:cNvGrpSpPr/>
        <p:nvPr/>
      </p:nvGrpSpPr>
      <p:grpSpPr>
        <a:xfrm>
          <a:off x="0" y="0"/>
          <a:ext cx="0" cy="0"/>
          <a:chOff x="0" y="0"/>
          <a:chExt cx="0" cy="0"/>
        </a:xfrm>
      </p:grpSpPr>
      <p:pic>
        <p:nvPicPr>
          <p:cNvPr id="496" name="pasted-movie.png" descr="pasted-movie.png"/>
          <p:cNvPicPr>
            <a:picLocks noChangeAspect="1"/>
          </p:cNvPicPr>
          <p:nvPr/>
        </p:nvPicPr>
        <p:blipFill>
          <a:blip r:embed="rId2">
            <a:extLst/>
          </a:blip>
          <a:stretch>
            <a:fillRect/>
          </a:stretch>
        </p:blipFill>
        <p:spPr>
          <a:xfrm>
            <a:off x="-1" y="1280160"/>
            <a:ext cx="24384001" cy="1115568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501" name="Group"/>
          <p:cNvGrpSpPr/>
          <p:nvPr/>
        </p:nvGrpSpPr>
        <p:grpSpPr>
          <a:xfrm>
            <a:off x="801072" y="2283545"/>
            <a:ext cx="22781856" cy="9148910"/>
            <a:chOff x="0" y="0"/>
            <a:chExt cx="22781855" cy="9148909"/>
          </a:xfrm>
        </p:grpSpPr>
        <p:pic>
          <p:nvPicPr>
            <p:cNvPr id="498" name="pasted-movie.png" descr="pasted-movie.png"/>
            <p:cNvPicPr>
              <a:picLocks noChangeAspect="1"/>
            </p:cNvPicPr>
            <p:nvPr/>
          </p:nvPicPr>
          <p:blipFill>
            <a:blip r:embed="rId3">
              <a:extLst/>
            </a:blip>
            <a:stretch>
              <a:fillRect/>
            </a:stretch>
          </p:blipFill>
          <p:spPr>
            <a:xfrm>
              <a:off x="0" y="0"/>
              <a:ext cx="7067533" cy="9148910"/>
            </a:xfrm>
            <a:prstGeom prst="rect">
              <a:avLst/>
            </a:prstGeom>
            <a:ln w="12700" cap="flat">
              <a:noFill/>
              <a:miter lim="400000"/>
            </a:ln>
            <a:effectLst/>
          </p:spPr>
        </p:pic>
        <p:pic>
          <p:nvPicPr>
            <p:cNvPr id="499" name="pasted-movie.png" descr="pasted-movie.png"/>
            <p:cNvPicPr>
              <a:picLocks noChangeAspect="1"/>
            </p:cNvPicPr>
            <p:nvPr/>
          </p:nvPicPr>
          <p:blipFill>
            <a:blip r:embed="rId4">
              <a:extLst/>
            </a:blip>
            <a:stretch>
              <a:fillRect/>
            </a:stretch>
          </p:blipFill>
          <p:spPr>
            <a:xfrm>
              <a:off x="7711323" y="0"/>
              <a:ext cx="7067534" cy="9148910"/>
            </a:xfrm>
            <a:prstGeom prst="rect">
              <a:avLst/>
            </a:prstGeom>
            <a:ln w="12700" cap="flat">
              <a:noFill/>
              <a:miter lim="400000"/>
            </a:ln>
            <a:effectLst/>
          </p:spPr>
        </p:pic>
        <p:pic>
          <p:nvPicPr>
            <p:cNvPr id="500" name="pasted-movie.png" descr="pasted-movie.png"/>
            <p:cNvPicPr>
              <a:picLocks noChangeAspect="1"/>
            </p:cNvPicPr>
            <p:nvPr/>
          </p:nvPicPr>
          <p:blipFill>
            <a:blip r:embed="rId5">
              <a:extLst/>
            </a:blip>
            <a:stretch>
              <a:fillRect/>
            </a:stretch>
          </p:blipFill>
          <p:spPr>
            <a:xfrm>
              <a:off x="15714322" y="0"/>
              <a:ext cx="7067534" cy="914891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503" name="song-drill_team_4's_new_logo (720p).mp4" descr="song-drill_team_4's_new_logo (720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1474" y="-60524"/>
            <a:ext cx="24466948" cy="1376266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618" fill="hold"/>
                                        <p:tgtEl>
                                          <p:spTgt spid="50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03"/>
                </p:tgtEl>
              </p:cMediaNode>
            </p:video>
            <p:seq concurrent="1" prevAc="none" nextAc="seek">
              <p:cTn id="8" evtFilter="cancelBubble" nodeType="interactiveSeq" restart="whenNotActive" fill="hold">
                <p:stCondLst>
                  <p:cond delay="0" evt="onClick">
                    <p:tgtEl>
                      <p:spTgt spid="50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03"/>
                                        </p:tgtEl>
                                      </p:cBhvr>
                                    </p:cmd>
                                  </p:childTnLst>
                                </p:cTn>
                              </p:par>
                            </p:childTnLst>
                          </p:cTn>
                        </p:par>
                      </p:childTnLst>
                    </p:cTn>
                  </p:par>
                </p:childTnLst>
              </p:cTn>
              <p:nextCondLst>
                <p:cond delay="0" evt="onClick">
                  <p:tgtEl>
                    <p:spTgt spid="50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F497D"/>
        </a:solidFill>
      </p:bgPr>
    </p:bg>
    <p:spTree>
      <p:nvGrpSpPr>
        <p:cNvPr id="1" name=""/>
        <p:cNvGrpSpPr/>
        <p:nvPr/>
      </p:nvGrpSpPr>
      <p:grpSpPr>
        <a:xfrm>
          <a:off x="0" y="0"/>
          <a:ext cx="0" cy="0"/>
          <a:chOff x="0" y="0"/>
          <a:chExt cx="0" cy="0"/>
        </a:xfrm>
      </p:grpSpPr>
      <p:sp>
        <p:nvSpPr>
          <p:cNvPr id="505" name="Title 1"/>
          <p:cNvSpPr txBox="1"/>
          <p:nvPr>
            <p:ph type="title"/>
          </p:nvPr>
        </p:nvSpPr>
        <p:spPr>
          <a:xfrm>
            <a:off x="1677274" y="1237281"/>
            <a:ext cx="9331552" cy="11768906"/>
          </a:xfrm>
          <a:prstGeom prst="rect">
            <a:avLst/>
          </a:prstGeom>
        </p:spPr>
        <p:txBody>
          <a:bodyPr/>
          <a:lstStyle/>
          <a:p>
            <a:pPr marL="601578" indent="-601578" algn="l">
              <a:spcBef>
                <a:spcPts val="1100"/>
              </a:spcBef>
              <a:buSzPct val="100000"/>
              <a:buChar char="•"/>
              <a:defRPr b="1" sz="6000">
                <a:solidFill>
                  <a:srgbClr val="FFFFFF"/>
                </a:solidFill>
              </a:defRPr>
            </a:pPr>
            <a:r>
              <a:t>Learn Addition &amp; Subtraction Math Facts in 60 days</a:t>
            </a:r>
          </a:p>
          <a:p>
            <a:pPr marL="601578" indent="-601578" algn="l">
              <a:spcBef>
                <a:spcPts val="1100"/>
              </a:spcBef>
              <a:buSzPct val="100000"/>
              <a:defRPr b="1" sz="6000">
                <a:solidFill>
                  <a:srgbClr val="FFFFFF"/>
                </a:solidFill>
              </a:defRPr>
            </a:pPr>
          </a:p>
          <a:p>
            <a:pPr marL="601578" indent="-601578" algn="l">
              <a:spcBef>
                <a:spcPts val="1100"/>
              </a:spcBef>
              <a:buSzPct val="100000"/>
              <a:defRPr b="1" sz="6000">
                <a:solidFill>
                  <a:srgbClr val="FFFFFF"/>
                </a:solidFill>
              </a:defRPr>
            </a:pPr>
            <a:r>
              <a:t>Learn Multiplication &amp; Division Facts in 90 days</a:t>
            </a:r>
          </a:p>
          <a:p>
            <a:pPr marL="601578" indent="-601578" algn="l">
              <a:spcBef>
                <a:spcPts val="1100"/>
              </a:spcBef>
              <a:buSzPct val="100000"/>
              <a:defRPr b="1" sz="6000">
                <a:solidFill>
                  <a:srgbClr val="FFFFFF"/>
                </a:solidFill>
              </a:defRPr>
            </a:pPr>
          </a:p>
          <a:p>
            <a:pPr marL="601578" indent="-601578" algn="l">
              <a:spcBef>
                <a:spcPts val="1100"/>
              </a:spcBef>
              <a:buSzPct val="100000"/>
              <a:defRPr b="1" sz="6000">
                <a:solidFill>
                  <a:srgbClr val="FFFFFF"/>
                </a:solidFill>
              </a:defRPr>
            </a:pPr>
            <a:r>
              <a:t>$21.99 for a single student</a:t>
            </a:r>
          </a:p>
          <a:p>
            <a:pPr marL="601578" indent="-601578" algn="l">
              <a:spcBef>
                <a:spcPts val="1100"/>
              </a:spcBef>
              <a:buSzPct val="100000"/>
              <a:defRPr b="1" sz="6000">
                <a:solidFill>
                  <a:srgbClr val="FFFFFF"/>
                </a:solidFill>
              </a:defRPr>
            </a:pPr>
          </a:p>
          <a:p>
            <a:pPr marL="601578" indent="-601578" algn="l">
              <a:spcBef>
                <a:spcPts val="1100"/>
              </a:spcBef>
              <a:buSzPct val="100000"/>
              <a:defRPr b="1" sz="6000">
                <a:solidFill>
                  <a:srgbClr val="FFFFFF"/>
                </a:solidFill>
              </a:defRPr>
            </a:pPr>
            <a:r>
              <a:t>Signup at Conference - Free Adventure Kit</a:t>
            </a:r>
          </a:p>
        </p:txBody>
      </p:sp>
      <p:pic>
        <p:nvPicPr>
          <p:cNvPr id="506" name="Image" descr="Image"/>
          <p:cNvPicPr>
            <a:picLocks noChangeAspect="1"/>
          </p:cNvPicPr>
          <p:nvPr/>
        </p:nvPicPr>
        <p:blipFill>
          <a:blip r:embed="rId2">
            <a:extLst/>
          </a:blip>
          <a:stretch>
            <a:fillRect/>
          </a:stretch>
        </p:blipFill>
        <p:spPr>
          <a:xfrm>
            <a:off x="11642831" y="1783172"/>
            <a:ext cx="9087114" cy="10149656"/>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8" name="QWbyDX2GkxekbyAxisiJaJHBc9KBAe7Bm9HWWp9yKQKzYw5HeRmHiYSukSjOID_dZCPR_7EIFw_594YxGX52Wh8KiWjumiog5ruo9UoplKRigkV6JIDm-cqaPx4UL1QA15Z6hO2Avs1DyELvcN1KbgwcAg=s2048.png" descr="QWbyDX2GkxekbyAxisiJaJHBc9KBAe7Bm9HWWp9yKQKzYw5HeRmHiYSukSjOID_dZCPR_7EIFw_594YxGX52Wh8KiWjumiog5ruo9UoplKRigkV6JIDm-cqaPx4UL1QA15Z6hO2Avs1DyELvcN1KbgwcAg=s2048.png"/>
          <p:cNvPicPr>
            <a:picLocks noChangeAspect="1"/>
          </p:cNvPicPr>
          <p:nvPr/>
        </p:nvPicPr>
        <p:blipFill>
          <a:blip r:embed="rId2">
            <a:extLst/>
          </a:blip>
          <a:srcRect l="2270" t="23057" r="9355" b="4198"/>
          <a:stretch>
            <a:fillRect/>
          </a:stretch>
        </p:blipFill>
        <p:spPr>
          <a:xfrm>
            <a:off x="699095" y="945356"/>
            <a:ext cx="22985612" cy="11825287"/>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F497D"/>
        </a:solidFill>
      </p:bgPr>
    </p:bg>
    <p:spTree>
      <p:nvGrpSpPr>
        <p:cNvPr id="1" name=""/>
        <p:cNvGrpSpPr/>
        <p:nvPr/>
      </p:nvGrpSpPr>
      <p:grpSpPr>
        <a:xfrm>
          <a:off x="0" y="0"/>
          <a:ext cx="0" cy="0"/>
          <a:chOff x="0" y="0"/>
          <a:chExt cx="0" cy="0"/>
        </a:xfrm>
      </p:grpSpPr>
      <p:pic>
        <p:nvPicPr>
          <p:cNvPr id="510" name="nicole logo - New cartoon transparent.png" descr="nicole logo - New cartoon transparent.png"/>
          <p:cNvPicPr>
            <a:picLocks noChangeAspect="1"/>
          </p:cNvPicPr>
          <p:nvPr/>
        </p:nvPicPr>
        <p:blipFill>
          <a:blip r:embed="rId2">
            <a:extLst/>
          </a:blip>
          <a:stretch>
            <a:fillRect/>
          </a:stretch>
        </p:blipFill>
        <p:spPr>
          <a:xfrm>
            <a:off x="20006963" y="12347596"/>
            <a:ext cx="1250270" cy="1248162"/>
          </a:xfrm>
          <a:prstGeom prst="rect">
            <a:avLst/>
          </a:prstGeom>
          <a:ln w="12700">
            <a:miter lim="400000"/>
          </a:ln>
        </p:spPr>
      </p:pic>
      <p:sp>
        <p:nvSpPr>
          <p:cNvPr id="511" name="Title 1"/>
          <p:cNvSpPr txBox="1"/>
          <p:nvPr>
            <p:ph type="title"/>
          </p:nvPr>
        </p:nvSpPr>
        <p:spPr>
          <a:xfrm>
            <a:off x="3962400" y="9474200"/>
            <a:ext cx="16459200" cy="2286000"/>
          </a:xfrm>
          <a:prstGeom prst="rect">
            <a:avLst/>
          </a:prstGeom>
        </p:spPr>
        <p:txBody>
          <a:bodyPr/>
          <a:lstStyle>
            <a:lvl1pPr defTabSz="1463040">
              <a:defRPr b="1" sz="7680">
                <a:solidFill>
                  <a:srgbClr val="FFFFFF"/>
                </a:solidFill>
                <a:latin typeface="Berlin Sans FB Demi"/>
                <a:ea typeface="Berlin Sans FB Demi"/>
                <a:cs typeface="Berlin Sans FB Demi"/>
                <a:sym typeface="Berlin Sans FB Demi"/>
              </a:defRPr>
            </a:lvl1pPr>
          </a:lstStyle>
          <a:p>
            <a:pPr/>
            <a:r>
              <a:t>nicolethemathlady.com/workshops</a:t>
            </a:r>
          </a:p>
        </p:txBody>
      </p:sp>
      <p:pic>
        <p:nvPicPr>
          <p:cNvPr id="512" name="Untitled design (4).png" descr="Untitled design (4).png"/>
          <p:cNvPicPr>
            <a:picLocks noChangeAspect="1"/>
          </p:cNvPicPr>
          <p:nvPr/>
        </p:nvPicPr>
        <p:blipFill>
          <a:blip r:embed="rId3">
            <a:extLst/>
          </a:blip>
          <a:stretch>
            <a:fillRect/>
          </a:stretch>
        </p:blipFill>
        <p:spPr>
          <a:xfrm>
            <a:off x="8881070" y="2981523"/>
            <a:ext cx="6621860" cy="662186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Factors/Greatest Common Factor…"/>
          <p:cNvSpPr txBox="1"/>
          <p:nvPr/>
        </p:nvSpPr>
        <p:spPr>
          <a:xfrm>
            <a:off x="1185718" y="3204522"/>
            <a:ext cx="12788190" cy="99816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546100" indent="-546100">
              <a:buSzPct val="123000"/>
              <a:buChar char="•"/>
              <a:defRPr sz="4300"/>
            </a:pPr>
            <a:r>
              <a:t>Factors/Greatest Common Factor</a:t>
            </a:r>
          </a:p>
          <a:p>
            <a:pPr marL="546100" indent="-546100">
              <a:buSzPct val="123000"/>
              <a:buChar char="•"/>
              <a:defRPr sz="4300"/>
            </a:pPr>
            <a:r>
              <a:t>Multiples/Least Common Multiple</a:t>
            </a:r>
          </a:p>
          <a:p>
            <a:pPr marL="546100" indent="-546100">
              <a:buSzPct val="123000"/>
              <a:buChar char="•"/>
              <a:defRPr sz="4300"/>
            </a:pPr>
            <a:r>
              <a:t>Common denominator</a:t>
            </a:r>
          </a:p>
          <a:p>
            <a:pPr marL="546100" indent="-546100">
              <a:buSzPct val="123000"/>
              <a:buChar char="•"/>
              <a:defRPr sz="4300"/>
            </a:pPr>
            <a:r>
              <a:t>Simplifying Fractions</a:t>
            </a:r>
          </a:p>
          <a:p>
            <a:pPr marL="546100" indent="-546100">
              <a:buSzPct val="123000"/>
              <a:buChar char="•"/>
              <a:defRPr sz="4300"/>
            </a:pPr>
            <a:r>
              <a:t>Converting Mixed Numbers to Improper Fractions</a:t>
            </a:r>
          </a:p>
          <a:p>
            <a:pPr marL="546100" indent="-546100">
              <a:buSzPct val="123000"/>
              <a:buChar char="•"/>
              <a:defRPr sz="4300"/>
            </a:pPr>
            <a:r>
              <a:t>Equivalent Fractions</a:t>
            </a:r>
          </a:p>
          <a:p>
            <a:pPr marL="546100" indent="-546100">
              <a:buSzPct val="123000"/>
              <a:buChar char="•"/>
              <a:defRPr sz="4300"/>
            </a:pPr>
            <a:r>
              <a:t>Multiplying Fractions</a:t>
            </a:r>
          </a:p>
          <a:p>
            <a:pPr marL="546100" indent="-546100">
              <a:buSzPct val="123000"/>
              <a:buChar char="•"/>
              <a:defRPr sz="4300"/>
            </a:pPr>
            <a:r>
              <a:t>Dividing Fractions Roots</a:t>
            </a:r>
          </a:p>
          <a:p>
            <a:pPr marL="546100" indent="-546100">
              <a:buSzPct val="123000"/>
              <a:buChar char="•"/>
              <a:defRPr sz="4300"/>
            </a:pPr>
            <a:r>
              <a:t>Measurement Conversions</a:t>
            </a:r>
          </a:p>
        </p:txBody>
      </p:sp>
      <p:sp>
        <p:nvSpPr>
          <p:cNvPr id="230" name="Where do we need multiplication?"/>
          <p:cNvSpPr txBox="1"/>
          <p:nvPr>
            <p:ph type="title"/>
          </p:nvPr>
        </p:nvSpPr>
        <p:spPr>
          <a:prstGeom prst="rect">
            <a:avLst/>
          </a:prstGeom>
        </p:spPr>
        <p:txBody>
          <a:bodyPr/>
          <a:lstStyle/>
          <a:p>
            <a:pPr/>
            <a:r>
              <a:t>Where do we need multiplication?</a:t>
            </a:r>
          </a:p>
        </p:txBody>
      </p:sp>
      <p:sp>
        <p:nvSpPr>
          <p:cNvPr id="231" name="Decimals…"/>
          <p:cNvSpPr txBox="1"/>
          <p:nvPr/>
        </p:nvSpPr>
        <p:spPr>
          <a:xfrm>
            <a:off x="14772496" y="3194697"/>
            <a:ext cx="7821957" cy="65138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546100" indent="-546100">
              <a:buSzPct val="123000"/>
              <a:buChar char="•"/>
              <a:defRPr sz="4300"/>
            </a:pPr>
            <a:r>
              <a:t>Decimals</a:t>
            </a:r>
          </a:p>
          <a:p>
            <a:pPr marL="546100" indent="-546100">
              <a:buSzPct val="123000"/>
              <a:buChar char="•"/>
              <a:defRPr sz="4300"/>
            </a:pPr>
            <a:r>
              <a:t>Proportions</a:t>
            </a:r>
          </a:p>
          <a:p>
            <a:pPr marL="546100" indent="-546100">
              <a:buSzPct val="123000"/>
              <a:buChar char="•"/>
              <a:defRPr sz="4300"/>
            </a:pPr>
            <a:r>
              <a:t>Percents</a:t>
            </a:r>
          </a:p>
          <a:p>
            <a:pPr marL="546100" indent="-546100">
              <a:buSzPct val="123000"/>
              <a:buChar char="•"/>
              <a:defRPr sz="4300"/>
            </a:pPr>
            <a:r>
              <a:t>Rates</a:t>
            </a:r>
          </a:p>
          <a:p>
            <a:pPr marL="546100" indent="-546100">
              <a:buSzPct val="123000"/>
              <a:buChar char="•"/>
              <a:defRPr sz="4300"/>
            </a:pPr>
            <a:r>
              <a:t>Exponents and Square Roots</a:t>
            </a:r>
          </a:p>
          <a:p>
            <a:pPr marL="546100" indent="-546100">
              <a:buSzPct val="123000"/>
              <a:buChar char="•"/>
              <a:defRPr sz="4300"/>
            </a:pPr>
            <a:r>
              <a:t>Measurement Conversions</a:t>
            </a:r>
          </a:p>
        </p:txBody>
      </p:sp>
      <p:pic>
        <p:nvPicPr>
          <p:cNvPr id="232" name="nicole logo - New cartoon transparent.png" descr="nicole logo - New cartoon transparent.png"/>
          <p:cNvPicPr>
            <a:picLocks noChangeAspect="1"/>
          </p:cNvPicPr>
          <p:nvPr/>
        </p:nvPicPr>
        <p:blipFill>
          <a:blip r:embed="rId2">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2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2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2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2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2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2" fill="hold">
                                  <p:stCondLst>
                                    <p:cond delay="0"/>
                                  </p:stCondLst>
                                  <p:iterate type="el" backwards="0">
                                    <p:tmAbs val="0"/>
                                  </p:iterate>
                                  <p:childTnLst>
                                    <p:set>
                                      <p:cBhvr>
                                        <p:cTn id="44" fill="hold"/>
                                        <p:tgtEl>
                                          <p:spTgt spid="231">
                                            <p:bg/>
                                          </p:spTgt>
                                        </p:tgtEl>
                                        <p:attrNameLst>
                                          <p:attrName>style.visibility</p:attrName>
                                        </p:attrNameLst>
                                      </p:cBhvr>
                                      <p:to>
                                        <p:strVal val="visible"/>
                                      </p:to>
                                    </p:set>
                                  </p:childTnLst>
                                </p:cTn>
                              </p:par>
                              <p:par>
                                <p:cTn id="45" presetClass="entr" nodeType="withEffect" presetSubtype="0" presetID="1" grpId="2" fill="hold">
                                  <p:stCondLst>
                                    <p:cond delay="0"/>
                                  </p:stCondLst>
                                  <p:iterate type="el" backwards="0">
                                    <p:tmAbs val="0"/>
                                  </p:iterate>
                                  <p:childTnLst>
                                    <p:set>
                                      <p:cBhvr>
                                        <p:cTn id="46" fill="hold"/>
                                        <p:tgtEl>
                                          <p:spTgt spid="23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2" fill="hold">
                                  <p:stCondLst>
                                    <p:cond delay="0"/>
                                  </p:stCondLst>
                                  <p:iterate type="el" backwards="0">
                                    <p:tmAbs val="0"/>
                                  </p:iterate>
                                  <p:childTnLst>
                                    <p:set>
                                      <p:cBhvr>
                                        <p:cTn id="50" fill="hold"/>
                                        <p:tgtEl>
                                          <p:spTgt spid="231">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2" fill="hold">
                                  <p:stCondLst>
                                    <p:cond delay="0"/>
                                  </p:stCondLst>
                                  <p:iterate type="el" backwards="0">
                                    <p:tmAbs val="0"/>
                                  </p:iterate>
                                  <p:childTnLst>
                                    <p:set>
                                      <p:cBhvr>
                                        <p:cTn id="54" fill="hold"/>
                                        <p:tgtEl>
                                          <p:spTgt spid="231">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2" fill="hold">
                                  <p:stCondLst>
                                    <p:cond delay="0"/>
                                  </p:stCondLst>
                                  <p:iterate type="el" backwards="0">
                                    <p:tmAbs val="0"/>
                                  </p:iterate>
                                  <p:childTnLst>
                                    <p:set>
                                      <p:cBhvr>
                                        <p:cTn id="58" fill="hold"/>
                                        <p:tgtEl>
                                          <p:spTgt spid="231">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2" fill="hold">
                                  <p:stCondLst>
                                    <p:cond delay="0"/>
                                  </p:stCondLst>
                                  <p:iterate type="el" backwards="0">
                                    <p:tmAbs val="0"/>
                                  </p:iterate>
                                  <p:childTnLst>
                                    <p:set>
                                      <p:cBhvr>
                                        <p:cTn id="62" fill="hold"/>
                                        <p:tgtEl>
                                          <p:spTgt spid="231">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0" presetID="1" grpId="2" fill="hold">
                                  <p:stCondLst>
                                    <p:cond delay="0"/>
                                  </p:stCondLst>
                                  <p:iterate type="el" backwards="0">
                                    <p:tmAbs val="0"/>
                                  </p:iterate>
                                  <p:childTnLst>
                                    <p:set>
                                      <p:cBhvr>
                                        <p:cTn id="66" fill="hold"/>
                                        <p:tgtEl>
                                          <p:spTgt spid="23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P build="p" bldLvl="5" animBg="1" rev="0" advAuto="0" spid="231"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Final (A3).jpg" descr="Final (A3).jpg"/>
          <p:cNvPicPr>
            <a:picLocks noChangeAspect="1"/>
          </p:cNvPicPr>
          <p:nvPr/>
        </p:nvPicPr>
        <p:blipFill>
          <a:blip r:embed="rId2">
            <a:extLst/>
          </a:blip>
          <a:srcRect l="0" t="26561" r="0" b="26561"/>
          <a:stretch>
            <a:fillRect/>
          </a:stretch>
        </p:blipFill>
        <p:spPr>
          <a:xfrm>
            <a:off x="-41953" y="-278705"/>
            <a:ext cx="24467905" cy="1622311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What’s Missing?"/>
          <p:cNvSpPr txBox="1"/>
          <p:nvPr>
            <p:ph type="title"/>
          </p:nvPr>
        </p:nvSpPr>
        <p:spPr>
          <a:prstGeom prst="rect">
            <a:avLst/>
          </a:prstGeom>
        </p:spPr>
        <p:txBody>
          <a:bodyPr/>
          <a:lstStyle/>
          <a:p>
            <a:pPr/>
            <a:r>
              <a:t>What’s Missing?</a:t>
            </a:r>
          </a:p>
        </p:txBody>
      </p:sp>
      <p:sp>
        <p:nvSpPr>
          <p:cNvPr id="237" name="Oval"/>
          <p:cNvSpPr/>
          <p:nvPr/>
        </p:nvSpPr>
        <p:spPr>
          <a:xfrm>
            <a:off x="4323453" y="3904841"/>
            <a:ext cx="6870889" cy="6889844"/>
          </a:xfrm>
          <a:prstGeom prst="ellipse">
            <a:avLst/>
          </a:prstGeom>
          <a:solidFill>
            <a:schemeClr val="accent4">
              <a:hueOff val="-476017"/>
              <a:lumOff val="-10042"/>
              <a:alpha val="44693"/>
            </a:schemeClr>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sp>
        <p:nvSpPr>
          <p:cNvPr id="238" name="Oval"/>
          <p:cNvSpPr/>
          <p:nvPr/>
        </p:nvSpPr>
        <p:spPr>
          <a:xfrm>
            <a:off x="12961058" y="3785666"/>
            <a:ext cx="6870889" cy="6889844"/>
          </a:xfrm>
          <a:prstGeom prst="ellipse">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239" name="Automaticity"/>
          <p:cNvSpPr txBox="1"/>
          <p:nvPr>
            <p:ph type="body" sz="half" idx="1"/>
          </p:nvPr>
        </p:nvSpPr>
        <p:spPr>
          <a:xfrm>
            <a:off x="3020454" y="6690297"/>
            <a:ext cx="9476888" cy="8256012"/>
          </a:xfrm>
          <a:prstGeom prst="rect">
            <a:avLst/>
          </a:prstGeom>
        </p:spPr>
        <p:txBody>
          <a:bodyPr/>
          <a:lstStyle>
            <a:lvl1pPr marL="0" indent="0" algn="ctr">
              <a:buSzTx/>
              <a:buNone/>
            </a:lvl1pPr>
          </a:lstStyle>
          <a:p>
            <a:pPr/>
            <a:r>
              <a:t>Automaticity</a:t>
            </a:r>
          </a:p>
        </p:txBody>
      </p:sp>
      <p:sp>
        <p:nvSpPr>
          <p:cNvPr id="240" name="Fluency"/>
          <p:cNvSpPr txBox="1"/>
          <p:nvPr/>
        </p:nvSpPr>
        <p:spPr>
          <a:xfrm>
            <a:off x="11658058" y="6690297"/>
            <a:ext cx="9476888"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ctr">
              <a:defRPr>
                <a:solidFill>
                  <a:srgbClr val="FFFFFF"/>
                </a:solidFill>
              </a:defRPr>
            </a:lvl1pPr>
          </a:lstStyle>
          <a:p>
            <a:pPr/>
            <a:r>
              <a:t>Fluency</a:t>
            </a:r>
          </a:p>
        </p:txBody>
      </p:sp>
      <p:sp>
        <p:nvSpPr>
          <p:cNvPr id="241" name="Arrow"/>
          <p:cNvSpPr/>
          <p:nvPr/>
        </p:nvSpPr>
        <p:spPr>
          <a:xfrm>
            <a:off x="11557000" y="6223000"/>
            <a:ext cx="1270000" cy="1270000"/>
          </a:xfrm>
          <a:prstGeom prst="rightArrow">
            <a:avLst>
              <a:gd name="adj1" fmla="val 32000"/>
              <a:gd name="adj2" fmla="val 64000"/>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pic>
        <p:nvPicPr>
          <p:cNvPr id="242" name="nicole logo - New cartoon transparent.png" descr="nicole logo - New cartoon transparent.png"/>
          <p:cNvPicPr>
            <a:picLocks noChangeAspect="1"/>
          </p:cNvPicPr>
          <p:nvPr/>
        </p:nvPicPr>
        <p:blipFill>
          <a:blip r:embed="rId2">
            <a:extLst/>
          </a:blip>
          <a:stretch>
            <a:fillRect/>
          </a:stretch>
        </p:blipFill>
        <p:spPr>
          <a:xfrm>
            <a:off x="22834979" y="12166419"/>
            <a:ext cx="1354231" cy="1351947"/>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Automaticity"/>
          <p:cNvSpPr txBox="1"/>
          <p:nvPr>
            <p:ph type="title"/>
          </p:nvPr>
        </p:nvSpPr>
        <p:spPr>
          <a:prstGeom prst="rect">
            <a:avLst/>
          </a:prstGeom>
        </p:spPr>
        <p:txBody>
          <a:bodyPr/>
          <a:lstStyle/>
          <a:p>
            <a:pPr/>
            <a:r>
              <a:t>Automaticity</a:t>
            </a:r>
          </a:p>
        </p:txBody>
      </p:sp>
      <p:sp>
        <p:nvSpPr>
          <p:cNvPr id="245" name="Automaticity is the ability to deliver a correct answer immediately from memory without conscious thought, as opposed to relying on calculation.…"/>
          <p:cNvSpPr txBox="1"/>
          <p:nvPr/>
        </p:nvSpPr>
        <p:spPr>
          <a:xfrm>
            <a:off x="4226144" y="3533078"/>
            <a:ext cx="17093688" cy="31155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1000"/>
              </a:spcBef>
              <a:defRPr sz="4800">
                <a:solidFill>
                  <a:srgbClr val="202124"/>
                </a:solidFill>
              </a:defRPr>
            </a:pPr>
            <a:r>
              <a:t>Automaticity is the ability to deliver a correct answer immediately from memory without conscious thought, as opposed to relying on calculation.  </a:t>
            </a:r>
          </a:p>
          <a:p>
            <a:pPr algn="r" defTabSz="457200">
              <a:lnSpc>
                <a:spcPct val="100000"/>
              </a:lnSpc>
              <a:spcBef>
                <a:spcPts val="1000"/>
              </a:spcBef>
              <a:defRPr sz="4800">
                <a:solidFill>
                  <a:srgbClr val="202124"/>
                </a:solidFill>
              </a:defRPr>
            </a:pPr>
            <a:r>
              <a:t>- Stickney et al. (2012)</a:t>
            </a:r>
          </a:p>
        </p:txBody>
      </p:sp>
      <p:pic>
        <p:nvPicPr>
          <p:cNvPr id="246" name="nicole logo - New cartoon transparent.png" descr="nicole logo - New cartoon transparent.png"/>
          <p:cNvPicPr>
            <a:picLocks noChangeAspect="1"/>
          </p:cNvPicPr>
          <p:nvPr/>
        </p:nvPicPr>
        <p:blipFill>
          <a:blip r:embed="rId2">
            <a:extLst/>
          </a:blip>
          <a:stretch>
            <a:fillRect/>
          </a:stretch>
        </p:blipFill>
        <p:spPr>
          <a:xfrm>
            <a:off x="22834979" y="12166419"/>
            <a:ext cx="1354231" cy="1351947"/>
          </a:xfrm>
          <a:prstGeom prst="rect">
            <a:avLst/>
          </a:prstGeom>
          <a:ln w="12700">
            <a:miter lim="400000"/>
          </a:ln>
        </p:spPr>
      </p:pic>
      <p:grpSp>
        <p:nvGrpSpPr>
          <p:cNvPr id="250" name="Group"/>
          <p:cNvGrpSpPr/>
          <p:nvPr/>
        </p:nvGrpSpPr>
        <p:grpSpPr>
          <a:xfrm>
            <a:off x="2662907" y="6844205"/>
            <a:ext cx="19058186" cy="6971652"/>
            <a:chOff x="0" y="0"/>
            <a:chExt cx="19058185" cy="6971651"/>
          </a:xfrm>
        </p:grpSpPr>
        <p:pic>
          <p:nvPicPr>
            <p:cNvPr id="247" name="pasted-movie.png" descr="pasted-movie.png"/>
            <p:cNvPicPr>
              <a:picLocks noChangeAspect="1"/>
            </p:cNvPicPr>
            <p:nvPr/>
          </p:nvPicPr>
          <p:blipFill>
            <a:blip r:embed="rId3">
              <a:extLst/>
            </a:blip>
            <a:stretch>
              <a:fillRect/>
            </a:stretch>
          </p:blipFill>
          <p:spPr>
            <a:xfrm>
              <a:off x="0" y="0"/>
              <a:ext cx="19058186" cy="6971652"/>
            </a:xfrm>
            <a:prstGeom prst="rect">
              <a:avLst/>
            </a:prstGeom>
            <a:ln w="12700" cap="flat">
              <a:noFill/>
              <a:miter lim="400000"/>
            </a:ln>
            <a:effectLst/>
          </p:spPr>
        </p:pic>
        <p:sp>
          <p:nvSpPr>
            <p:cNvPr id="248" name="Oval"/>
            <p:cNvSpPr/>
            <p:nvPr/>
          </p:nvSpPr>
          <p:spPr>
            <a:xfrm>
              <a:off x="12624006" y="0"/>
              <a:ext cx="3078370" cy="3037775"/>
            </a:xfrm>
            <a:prstGeom prst="ellipse">
              <a:avLst/>
            </a:prstGeom>
            <a:gradFill flip="none" rotWithShape="1">
              <a:gsLst>
                <a:gs pos="0">
                  <a:schemeClr val="accent3">
                    <a:hueOff val="362282"/>
                    <a:satOff val="31803"/>
                    <a:lumOff val="-18242"/>
                  </a:schemeClr>
                </a:gs>
                <a:gs pos="100000">
                  <a:schemeClr val="accent3">
                    <a:hueOff val="-274225"/>
                    <a:satOff val="26768"/>
                    <a:lumOff val="11368"/>
                  </a:schemeClr>
                </a:gs>
              </a:gsLst>
              <a:lin ang="5400000" scaled="0"/>
            </a:gra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sp>
          <p:nvSpPr>
            <p:cNvPr id="249" name="Oval"/>
            <p:cNvSpPr/>
            <p:nvPr/>
          </p:nvSpPr>
          <p:spPr>
            <a:xfrm>
              <a:off x="3143798" y="1531167"/>
              <a:ext cx="3078370" cy="3037775"/>
            </a:xfrm>
            <a:prstGeom prst="ellipse">
              <a:avLst/>
            </a:prstGeom>
            <a:gradFill flip="none" rotWithShape="1">
              <a:gsLst>
                <a:gs pos="0">
                  <a:schemeClr val="accent4">
                    <a:hueOff val="-1247790"/>
                    <a:lumOff val="-12326"/>
                  </a:schemeClr>
                </a:gs>
                <a:gs pos="100000">
                  <a:schemeClr val="accent4">
                    <a:hueOff val="-476017"/>
                    <a:lumOff val="-10042"/>
                  </a:schemeClr>
                </a:gs>
              </a:gsLst>
              <a:lin ang="5400000" scaled="0"/>
            </a:gra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grpSp>
      <p:sp>
        <p:nvSpPr>
          <p:cNvPr id="251" name="Cognitive"/>
          <p:cNvSpPr txBox="1"/>
          <p:nvPr/>
        </p:nvSpPr>
        <p:spPr>
          <a:xfrm>
            <a:off x="6064377" y="9373895"/>
            <a:ext cx="2571751" cy="7340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300"/>
            </a:lvl1pPr>
          </a:lstStyle>
          <a:p>
            <a:pPr/>
            <a:r>
              <a:t>Cognitive </a:t>
            </a:r>
          </a:p>
        </p:txBody>
      </p:sp>
      <p:sp>
        <p:nvSpPr>
          <p:cNvPr id="252" name="Load"/>
          <p:cNvSpPr txBox="1"/>
          <p:nvPr/>
        </p:nvSpPr>
        <p:spPr>
          <a:xfrm>
            <a:off x="6676009" y="10164772"/>
            <a:ext cx="1348487" cy="7340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300"/>
            </a:lvl1pPr>
          </a:lstStyle>
          <a:p>
            <a:pPr/>
            <a:r>
              <a:t>Load</a:t>
            </a:r>
          </a:p>
        </p:txBody>
      </p:sp>
      <p:sp>
        <p:nvSpPr>
          <p:cNvPr id="253" name="Automaticity"/>
          <p:cNvSpPr txBox="1"/>
          <p:nvPr/>
        </p:nvSpPr>
        <p:spPr>
          <a:xfrm>
            <a:off x="15214752" y="8009504"/>
            <a:ext cx="3321000" cy="7340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300"/>
            </a:lvl1pPr>
          </a:lstStyle>
          <a:p>
            <a:pPr/>
            <a:r>
              <a:t>Automaticity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pasted-movie.png" descr="pasted-movie.png"/>
          <p:cNvPicPr>
            <a:picLocks noChangeAspect="1"/>
          </p:cNvPicPr>
          <p:nvPr/>
        </p:nvPicPr>
        <p:blipFill>
          <a:blip r:embed="rId2">
            <a:extLst/>
          </a:blip>
          <a:stretch>
            <a:fillRect/>
          </a:stretch>
        </p:blipFill>
        <p:spPr>
          <a:xfrm>
            <a:off x="18763" y="-1286579"/>
            <a:ext cx="24384001" cy="16264129"/>
          </a:xfrm>
          <a:prstGeom prst="rect">
            <a:avLst/>
          </a:prstGeom>
          <a:ln w="12700">
            <a:miter lim="400000"/>
          </a:ln>
        </p:spPr>
      </p:pic>
      <p:sp>
        <p:nvSpPr>
          <p:cNvPr id="256" name="Fluency"/>
          <p:cNvSpPr txBox="1"/>
          <p:nvPr>
            <p:ph type="title"/>
          </p:nvPr>
        </p:nvSpPr>
        <p:spPr>
          <a:xfrm>
            <a:off x="800100" y="444500"/>
            <a:ext cx="21971000" cy="1433163"/>
          </a:xfrm>
          <a:prstGeom prst="rect">
            <a:avLst/>
          </a:prstGeom>
        </p:spPr>
        <p:txBody>
          <a:bodyPr/>
          <a:lstStyle/>
          <a:p>
            <a:pPr/>
            <a:r>
              <a:t>Fluency</a:t>
            </a:r>
          </a:p>
        </p:txBody>
      </p:sp>
      <p:pic>
        <p:nvPicPr>
          <p:cNvPr id="257" name="nicole logo - New cartoon transparent.png" descr="nicole logo - New cartoon transparent.png"/>
          <p:cNvPicPr>
            <a:picLocks noChangeAspect="1"/>
          </p:cNvPicPr>
          <p:nvPr/>
        </p:nvPicPr>
        <p:blipFill>
          <a:blip r:embed="rId3">
            <a:extLst/>
          </a:blip>
          <a:stretch>
            <a:fillRect/>
          </a:stretch>
        </p:blipFill>
        <p:spPr>
          <a:xfrm>
            <a:off x="22834979" y="12166419"/>
            <a:ext cx="1354231" cy="1351947"/>
          </a:xfrm>
          <a:prstGeom prst="rect">
            <a:avLst/>
          </a:prstGeom>
          <a:ln w="12700">
            <a:miter lim="400000"/>
          </a:ln>
        </p:spPr>
      </p:pic>
      <p:sp>
        <p:nvSpPr>
          <p:cNvPr id="258" name="Select the appropriate strategy"/>
          <p:cNvSpPr txBox="1"/>
          <p:nvPr/>
        </p:nvSpPr>
        <p:spPr>
          <a:xfrm>
            <a:off x="2387203" y="8955449"/>
            <a:ext cx="2845594" cy="1549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500"/>
            </a:lvl1pPr>
          </a:lstStyle>
          <a:p>
            <a:pPr/>
            <a:r>
              <a:t>Select the appropriate strategy</a:t>
            </a:r>
          </a:p>
        </p:txBody>
      </p:sp>
      <p:sp>
        <p:nvSpPr>
          <p:cNvPr id="259" name="Solve in a reasonable amount of time"/>
          <p:cNvSpPr txBox="1"/>
          <p:nvPr/>
        </p:nvSpPr>
        <p:spPr>
          <a:xfrm>
            <a:off x="5614915" y="6083198"/>
            <a:ext cx="3361334" cy="1549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500"/>
            </a:lvl1pPr>
          </a:lstStyle>
          <a:p>
            <a:pPr/>
            <a:r>
              <a:t>Solve in a reasonable amount of time</a:t>
            </a:r>
          </a:p>
        </p:txBody>
      </p:sp>
      <p:sp>
        <p:nvSpPr>
          <p:cNvPr id="260" name="Applies strategy to a new problem type"/>
          <p:cNvSpPr txBox="1"/>
          <p:nvPr/>
        </p:nvSpPr>
        <p:spPr>
          <a:xfrm>
            <a:off x="9437615" y="4000398"/>
            <a:ext cx="3361334" cy="1549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500"/>
            </a:lvl1pPr>
          </a:lstStyle>
          <a:p>
            <a:pPr/>
            <a:r>
              <a:t>Applies strategy to a new problem type</a:t>
            </a:r>
          </a:p>
        </p:txBody>
      </p:sp>
      <p:sp>
        <p:nvSpPr>
          <p:cNvPr id="261" name="Completes step accurately"/>
          <p:cNvSpPr txBox="1"/>
          <p:nvPr/>
        </p:nvSpPr>
        <p:spPr>
          <a:xfrm>
            <a:off x="13095216" y="2536710"/>
            <a:ext cx="3361333" cy="10797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500"/>
            </a:lvl1pPr>
          </a:lstStyle>
          <a:p>
            <a:pPr/>
            <a:r>
              <a:t>Completes step accurately</a:t>
            </a:r>
          </a:p>
        </p:txBody>
      </p:sp>
      <p:sp>
        <p:nvSpPr>
          <p:cNvPr id="262" name="Gets correct answer"/>
          <p:cNvSpPr txBox="1"/>
          <p:nvPr/>
        </p:nvSpPr>
        <p:spPr>
          <a:xfrm>
            <a:off x="19191214" y="898476"/>
            <a:ext cx="3361334" cy="10797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500"/>
            </a:lvl1pPr>
          </a:lstStyle>
          <a:p>
            <a:pPr/>
            <a:r>
              <a:t>Gets correct answer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 grpId="4"/>
      <p:bldP build="whole" bldLvl="1" animBg="1" rev="0" advAuto="0" spid="258" grpId="1"/>
      <p:bldP build="whole" bldLvl="1" animBg="1" rev="0" advAuto="0" spid="262" grpId="5"/>
      <p:bldP build="whole" bldLvl="1" animBg="1" rev="0" advAuto="0" spid="259" grpId="2"/>
      <p:bldP build="whole" bldLvl="1" animBg="1" rev="0" advAuto="0" spid="260" grpId="3"/>
    </p:bldLst>
  </p:timing>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6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6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