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notesSlides/notesSlide2.xml" ContentType="application/vnd.openxmlformats-officedocument.presentationml.notesSlide+xml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media1.mov" ContentType="video/unknown"/>
  <Override PartName="/ppt/notesSlides/notesSlide3.xml" ContentType="application/vnd.openxmlformats-officedocument.presentationml.notesSlide+xml"/>
  <Override PartName="/ppt/media/image15.jpeg" ContentType="image/jpeg"/>
  <Override PartName="/ppt/media/image16.jpeg" ContentType="image/jpeg"/>
  <Override PartName="/ppt/media/image17.jpeg" ContentType="image/jpeg"/>
  <Override PartName="/ppt/notesSlides/notesSlide4.xml" ContentType="application/vnd.openxmlformats-officedocument.presentationml.notesSlide+xml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8" name="Shape 9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About Me – NTML</a:t>
            </a:r>
          </a:p>
          <a:p>
            <a:pPr/>
            <a:r>
              <a:t>Justin - Homeschooler</a:t>
            </a:r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  <a:r>
              <a:t>How many of you loved math?  Favorite subject?  Why?</a:t>
            </a:r>
          </a:p>
          <a:p>
            <a:pPr/>
          </a:p>
          <a:p>
            <a:pPr/>
            <a:r>
              <a:t>How many of you hated math? Why?</a:t>
            </a:r>
          </a:p>
          <a:p>
            <a:pPr/>
          </a:p>
          <a:p>
            <a:p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2" name="Shape 20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About Me – NTML</a:t>
            </a:r>
          </a:p>
          <a:p>
            <a:pPr/>
            <a:r>
              <a:t>Justin - Homeschooler</a:t>
            </a:r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  <a:r>
              <a:t>How many of you loved math?  Favorite subject?  Why?</a:t>
            </a:r>
          </a:p>
          <a:p>
            <a:pPr/>
          </a:p>
          <a:p>
            <a:pPr/>
            <a:r>
              <a:t>How many of you hated math? Why?</a:t>
            </a:r>
          </a:p>
          <a:p>
            <a:pPr/>
          </a:p>
          <a:p>
            <a:p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7" name="Shape 34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About Me – NTML</a:t>
            </a:r>
          </a:p>
          <a:p>
            <a:pPr/>
            <a:r>
              <a:t>Justin - Homeschooler</a:t>
            </a:r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  <a:r>
              <a:t>How many of you loved math?  Favorite subject?  Why?</a:t>
            </a:r>
          </a:p>
          <a:p>
            <a:pPr/>
          </a:p>
          <a:p>
            <a:pPr/>
            <a:r>
              <a:t>How many of you hated math? Why?</a:t>
            </a:r>
          </a:p>
          <a:p>
            <a:pPr/>
          </a:p>
          <a:p>
            <a:p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7" name="Shape 36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About Me – NTML</a:t>
            </a:r>
          </a:p>
          <a:p>
            <a:pPr/>
            <a:r>
              <a:t>Justin - Homeschooler</a:t>
            </a:r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  <a:r>
              <a:t>How many of you loved math?  Favorite subject?  Why?</a:t>
            </a:r>
          </a:p>
          <a:p>
            <a:pPr/>
          </a:p>
          <a:p>
            <a:pPr/>
            <a:r>
              <a:t>How many of you hated math? Why?</a:t>
            </a:r>
          </a:p>
          <a:p>
            <a:pPr/>
          </a:p>
          <a:p>
            <a:pPr/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2400"/>
            </a:lvl1pPr>
            <a:lvl2pPr marL="0" indent="457200">
              <a:spcBef>
                <a:spcPts val="500"/>
              </a:spcBef>
              <a:buSzTx/>
              <a:buFontTx/>
              <a:buNone/>
              <a:defRPr b="1" sz="2400"/>
            </a:lvl2pPr>
            <a:lvl3pPr marL="0" indent="914400">
              <a:spcBef>
                <a:spcPts val="500"/>
              </a:spcBef>
              <a:buSzTx/>
              <a:buFontTx/>
              <a:buNone/>
              <a:defRPr b="1" sz="2400"/>
            </a:lvl3pPr>
            <a:lvl4pPr marL="0" indent="1371600">
              <a:spcBef>
                <a:spcPts val="500"/>
              </a:spcBef>
              <a:buSzTx/>
              <a:buFontTx/>
              <a:buNone/>
              <a:defRPr b="1" sz="2400"/>
            </a:lvl4pPr>
            <a:lvl5pPr marL="0" indent="1828800">
              <a:spcBef>
                <a:spcPts val="500"/>
              </a:spcBef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b="1" sz="2400"/>
            </a:pP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/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/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83" name="Picture Placeholder 2"/>
          <p:cNvSpPr/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8428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Relationship Id="rId4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image" Target="../media/image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2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2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Relationship Id="rId3" Type="http://schemas.openxmlformats.org/officeDocument/2006/relationships/image" Target="../media/image3.pn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.tif"/><Relationship Id="rId7" Type="http://schemas.openxmlformats.org/officeDocument/2006/relationships/image" Target="../media/image2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2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4.jpeg"/><Relationship Id="rId6" Type="http://schemas.openxmlformats.org/officeDocument/2006/relationships/image" Target="../media/image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6.png"/><Relationship Id="rId5" Type="http://schemas.openxmlformats.org/officeDocument/2006/relationships/image" Target="../media/image2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2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2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2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2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jpeg"/><Relationship Id="rId4" Type="http://schemas.openxmlformats.org/officeDocument/2006/relationships/image" Target="../media/image9.png"/><Relationship Id="rId5" Type="http://schemas.openxmlformats.org/officeDocument/2006/relationships/image" Target="../media/image2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Relationship Id="rId3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2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2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Relationship Id="rId3" Type="http://schemas.openxmlformats.org/officeDocument/2006/relationships/image" Target="../media/image2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Relationship Id="rId3" Type="http://schemas.openxmlformats.org/officeDocument/2006/relationships/image" Target="../media/image2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Relationship Id="rId3" Type="http://schemas.openxmlformats.org/officeDocument/2006/relationships/image" Target="../media/image2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Relationship Id="rId3" Type="http://schemas.openxmlformats.org/officeDocument/2006/relationships/image" Target="../media/image2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Relationship Id="rId3" Type="http://schemas.openxmlformats.org/officeDocument/2006/relationships/image" Target="../media/image2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Relationship Id="rId3" Type="http://schemas.openxmlformats.org/officeDocument/2006/relationships/image" Target="../media/image2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2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Relationship Id="rId3" Type="http://schemas.openxmlformats.org/officeDocument/2006/relationships/image" Target="../media/image2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2.tif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0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3" Type="http://schemas.openxmlformats.org/officeDocument/2006/relationships/image" Target="../media/image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rcRect l="85833" t="0" r="0" b="0"/>
          <a:stretch>
            <a:fillRect/>
          </a:stretch>
        </p:blipFill>
        <p:spPr>
          <a:xfrm rot="5400000">
            <a:off x="3619498" y="1333500"/>
            <a:ext cx="1905001" cy="9144001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TextBox 6"/>
          <p:cNvSpPr txBox="1"/>
          <p:nvPr/>
        </p:nvSpPr>
        <p:spPr>
          <a:xfrm>
            <a:off x="45720" y="1157653"/>
            <a:ext cx="9052560" cy="1361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4200">
                <a:latin typeface="Berlin Sans FB Demi"/>
                <a:ea typeface="Berlin Sans FB Demi"/>
                <a:cs typeface="Berlin Sans FB Demi"/>
                <a:sym typeface="Berlin Sans FB Demi"/>
              </a:defRPr>
            </a:lvl1pPr>
          </a:lstStyle>
          <a:p>
            <a:pPr/>
            <a:r>
              <a:t>You Mean My Kids Can Actually Love (and Do Well in) Math?</a:t>
            </a:r>
          </a:p>
        </p:txBody>
      </p:sp>
      <p:pic>
        <p:nvPicPr>
          <p:cNvPr id="96" name="NTML logo - New Full.png" descr="NTML logo - New Full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26282" y="3054211"/>
            <a:ext cx="1891436" cy="7495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1524000"/>
            <a:ext cx="4648200" cy="34861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10200" y="1676400"/>
            <a:ext cx="3381375" cy="33813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nicole logo - New cartoon transparent.png" descr="nicole logo - New cartoon transparent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79481" y="6173798"/>
            <a:ext cx="625136" cy="6240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Picture 12" descr="Picture 12"/>
          <p:cNvPicPr>
            <a:picLocks noChangeAspect="1"/>
          </p:cNvPicPr>
          <p:nvPr/>
        </p:nvPicPr>
        <p:blipFill>
          <a:blip r:embed="rId2">
            <a:extLst/>
          </a:blip>
          <a:srcRect l="4811" t="0" r="9751" b="0"/>
          <a:stretch>
            <a:fillRect/>
          </a:stretch>
        </p:blipFill>
        <p:spPr>
          <a:xfrm>
            <a:off x="-17716" y="0"/>
            <a:ext cx="9153636" cy="7086600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TextBox 8"/>
          <p:cNvSpPr txBox="1"/>
          <p:nvPr/>
        </p:nvSpPr>
        <p:spPr>
          <a:xfrm rot="20783337">
            <a:off x="-348362" y="1893632"/>
            <a:ext cx="4070736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200"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r>
              <a:t>Manipulatives</a:t>
            </a:r>
          </a:p>
        </p:txBody>
      </p:sp>
      <p:sp>
        <p:nvSpPr>
          <p:cNvPr id="148" name="TextBox 7"/>
          <p:cNvSpPr txBox="1"/>
          <p:nvPr/>
        </p:nvSpPr>
        <p:spPr>
          <a:xfrm rot="1012549">
            <a:off x="2536632" y="1811082"/>
            <a:ext cx="4070736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400"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r>
              <a:t>Movement</a:t>
            </a:r>
          </a:p>
        </p:txBody>
      </p:sp>
      <p:pic>
        <p:nvPicPr>
          <p:cNvPr id="149" name="nicole logo - New cartoon transparent.png" descr="nicole logo - New cartoon transparen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79481" y="6173798"/>
            <a:ext cx="625136" cy="6240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traight Arrow Connector 5"/>
          <p:cNvSpPr/>
          <p:nvPr/>
        </p:nvSpPr>
        <p:spPr>
          <a:xfrm flipV="1">
            <a:off x="152399" y="3352800"/>
            <a:ext cx="8763001" cy="9184"/>
          </a:xfrm>
          <a:prstGeom prst="line">
            <a:avLst/>
          </a:prstGeom>
          <a:ln w="38100">
            <a:solidFill>
              <a:srgbClr val="000000"/>
            </a:solidFill>
            <a:headEnd type="triangle"/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52" name="Straight Arrow Connector 6"/>
          <p:cNvSpPr/>
          <p:nvPr/>
        </p:nvSpPr>
        <p:spPr>
          <a:xfrm flipH="1">
            <a:off x="4567408" y="-1"/>
            <a:ext cx="35806" cy="6781802"/>
          </a:xfrm>
          <a:prstGeom prst="line">
            <a:avLst/>
          </a:prstGeom>
          <a:ln w="38100">
            <a:solidFill>
              <a:srgbClr val="000000"/>
            </a:solidFill>
            <a:headEnd type="triangle"/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53" name="TextBox 10"/>
          <p:cNvSpPr txBox="1"/>
          <p:nvPr/>
        </p:nvSpPr>
        <p:spPr>
          <a:xfrm>
            <a:off x="8656319" y="3316068"/>
            <a:ext cx="441961" cy="54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600"/>
            </a:lvl1pPr>
          </a:lstStyle>
          <a:p>
            <a:pPr/>
            <a:r>
              <a:t>x</a:t>
            </a:r>
          </a:p>
        </p:txBody>
      </p:sp>
      <p:sp>
        <p:nvSpPr>
          <p:cNvPr id="154" name="TextBox 11"/>
          <p:cNvSpPr txBox="1"/>
          <p:nvPr/>
        </p:nvSpPr>
        <p:spPr>
          <a:xfrm>
            <a:off x="4998720" y="-189131"/>
            <a:ext cx="441961" cy="5493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600"/>
            </a:lvl1pPr>
          </a:lstStyle>
          <a:p>
            <a:pPr/>
            <a:r>
              <a:t>y</a:t>
            </a:r>
          </a:p>
        </p:txBody>
      </p:sp>
      <p:grpSp>
        <p:nvGrpSpPr>
          <p:cNvPr id="160" name="Group 25"/>
          <p:cNvGrpSpPr/>
          <p:nvPr/>
        </p:nvGrpSpPr>
        <p:grpSpPr>
          <a:xfrm>
            <a:off x="5333999" y="3124200"/>
            <a:ext cx="3048002" cy="475566"/>
            <a:chOff x="0" y="0"/>
            <a:chExt cx="3048000" cy="475565"/>
          </a:xfrm>
        </p:grpSpPr>
        <p:sp>
          <p:nvSpPr>
            <p:cNvPr id="155" name="Straight Connector 13"/>
            <p:cNvSpPr/>
            <p:nvPr/>
          </p:nvSpPr>
          <p:spPr>
            <a:xfrm flipH="1">
              <a:off x="-1" y="0"/>
              <a:ext cx="1" cy="475566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56" name="Straight Connector 14"/>
            <p:cNvSpPr/>
            <p:nvPr/>
          </p:nvSpPr>
          <p:spPr>
            <a:xfrm flipH="1">
              <a:off x="761999" y="0"/>
              <a:ext cx="1" cy="475566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57" name="Straight Connector 15"/>
            <p:cNvSpPr/>
            <p:nvPr/>
          </p:nvSpPr>
          <p:spPr>
            <a:xfrm>
              <a:off x="1524000" y="0"/>
              <a:ext cx="1" cy="475566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58" name="Straight Connector 16"/>
            <p:cNvSpPr/>
            <p:nvPr/>
          </p:nvSpPr>
          <p:spPr>
            <a:xfrm>
              <a:off x="2285999" y="0"/>
              <a:ext cx="1" cy="475566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59" name="Straight Connector 17"/>
            <p:cNvSpPr/>
            <p:nvPr/>
          </p:nvSpPr>
          <p:spPr>
            <a:xfrm>
              <a:off x="3048000" y="0"/>
              <a:ext cx="1" cy="475566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161" name="Straight Connector 18"/>
          <p:cNvSpPr/>
          <p:nvPr/>
        </p:nvSpPr>
        <p:spPr>
          <a:xfrm flipH="1">
            <a:off x="762000" y="3124199"/>
            <a:ext cx="1" cy="475566"/>
          </a:xfrm>
          <a:prstGeom prst="line">
            <a:avLst/>
          </a:prstGeom>
          <a:ln w="28575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62" name="Straight Connector 19"/>
          <p:cNvSpPr/>
          <p:nvPr/>
        </p:nvSpPr>
        <p:spPr>
          <a:xfrm>
            <a:off x="1524000" y="3124199"/>
            <a:ext cx="1" cy="475566"/>
          </a:xfrm>
          <a:prstGeom prst="line">
            <a:avLst/>
          </a:prstGeom>
          <a:ln w="28575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63" name="Straight Connector 20"/>
          <p:cNvSpPr/>
          <p:nvPr/>
        </p:nvSpPr>
        <p:spPr>
          <a:xfrm>
            <a:off x="2285999" y="3124199"/>
            <a:ext cx="1" cy="475566"/>
          </a:xfrm>
          <a:prstGeom prst="line">
            <a:avLst/>
          </a:prstGeom>
          <a:ln w="28575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64" name="Straight Connector 21"/>
          <p:cNvSpPr/>
          <p:nvPr/>
        </p:nvSpPr>
        <p:spPr>
          <a:xfrm>
            <a:off x="3047999" y="3124199"/>
            <a:ext cx="1" cy="475566"/>
          </a:xfrm>
          <a:prstGeom prst="line">
            <a:avLst/>
          </a:prstGeom>
          <a:ln w="28575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65" name="Straight Connector 22"/>
          <p:cNvSpPr/>
          <p:nvPr/>
        </p:nvSpPr>
        <p:spPr>
          <a:xfrm>
            <a:off x="3810000" y="3124199"/>
            <a:ext cx="1" cy="475566"/>
          </a:xfrm>
          <a:prstGeom prst="line">
            <a:avLst/>
          </a:prstGeom>
          <a:ln w="28575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grpSp>
        <p:nvGrpSpPr>
          <p:cNvPr id="171" name="Group 26"/>
          <p:cNvGrpSpPr/>
          <p:nvPr/>
        </p:nvGrpSpPr>
        <p:grpSpPr>
          <a:xfrm>
            <a:off x="4344036" y="1066164"/>
            <a:ext cx="475566" cy="3048001"/>
            <a:chOff x="0" y="0"/>
            <a:chExt cx="475565" cy="3047999"/>
          </a:xfrm>
        </p:grpSpPr>
        <p:sp>
          <p:nvSpPr>
            <p:cNvPr id="166" name="Straight Connector 27"/>
            <p:cNvSpPr/>
            <p:nvPr/>
          </p:nvSpPr>
          <p:spPr>
            <a:xfrm flipH="1" flipV="1">
              <a:off x="0" y="0"/>
              <a:ext cx="475566" cy="1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67" name="Straight Connector 28"/>
            <p:cNvSpPr/>
            <p:nvPr/>
          </p:nvSpPr>
          <p:spPr>
            <a:xfrm flipH="1" flipV="1">
              <a:off x="0" y="761999"/>
              <a:ext cx="475566" cy="1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68" name="Straight Connector 29"/>
            <p:cNvSpPr/>
            <p:nvPr/>
          </p:nvSpPr>
          <p:spPr>
            <a:xfrm flipH="1">
              <a:off x="0" y="1524000"/>
              <a:ext cx="475566" cy="0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69" name="Straight Connector 30"/>
            <p:cNvSpPr/>
            <p:nvPr/>
          </p:nvSpPr>
          <p:spPr>
            <a:xfrm flipH="1">
              <a:off x="0" y="2286000"/>
              <a:ext cx="475566" cy="0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70" name="Straight Connector 31"/>
            <p:cNvSpPr/>
            <p:nvPr/>
          </p:nvSpPr>
          <p:spPr>
            <a:xfrm flipH="1">
              <a:off x="0" y="3048000"/>
              <a:ext cx="475566" cy="0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172" name="Straight Connector 33"/>
          <p:cNvSpPr/>
          <p:nvPr/>
        </p:nvSpPr>
        <p:spPr>
          <a:xfrm flipH="1">
            <a:off x="4344036" y="4876164"/>
            <a:ext cx="475566" cy="1"/>
          </a:xfrm>
          <a:prstGeom prst="line">
            <a:avLst/>
          </a:prstGeom>
          <a:ln w="28575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73" name="Straight Connector 34"/>
          <p:cNvSpPr/>
          <p:nvPr/>
        </p:nvSpPr>
        <p:spPr>
          <a:xfrm flipH="1">
            <a:off x="4344036" y="5638164"/>
            <a:ext cx="475566" cy="1"/>
          </a:xfrm>
          <a:prstGeom prst="line">
            <a:avLst/>
          </a:prstGeom>
          <a:ln w="28575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74" name="Straight Connector 35"/>
          <p:cNvSpPr/>
          <p:nvPr/>
        </p:nvSpPr>
        <p:spPr>
          <a:xfrm flipH="1">
            <a:off x="4344036" y="6400164"/>
            <a:ext cx="475566" cy="1"/>
          </a:xfrm>
          <a:prstGeom prst="line">
            <a:avLst/>
          </a:prstGeom>
          <a:ln w="28575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75" name="TextBox 40"/>
          <p:cNvSpPr txBox="1"/>
          <p:nvPr/>
        </p:nvSpPr>
        <p:spPr>
          <a:xfrm>
            <a:off x="5227320" y="3581400"/>
            <a:ext cx="3215802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1            2             3            4            5</a:t>
            </a:r>
          </a:p>
        </p:txBody>
      </p:sp>
      <p:sp>
        <p:nvSpPr>
          <p:cNvPr id="176" name="TextBox 41"/>
          <p:cNvSpPr txBox="1"/>
          <p:nvPr/>
        </p:nvSpPr>
        <p:spPr>
          <a:xfrm>
            <a:off x="4595603" y="3309437"/>
            <a:ext cx="220004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0</a:t>
            </a:r>
          </a:p>
        </p:txBody>
      </p:sp>
      <p:sp>
        <p:nvSpPr>
          <p:cNvPr id="177" name="TextBox 42"/>
          <p:cNvSpPr txBox="1"/>
          <p:nvPr/>
        </p:nvSpPr>
        <p:spPr>
          <a:xfrm>
            <a:off x="528537" y="3593067"/>
            <a:ext cx="3359012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-5            -4           -3           -2           -1</a:t>
            </a:r>
          </a:p>
        </p:txBody>
      </p:sp>
      <p:sp>
        <p:nvSpPr>
          <p:cNvPr id="178" name="TextBox 44"/>
          <p:cNvSpPr txBox="1"/>
          <p:nvPr/>
        </p:nvSpPr>
        <p:spPr>
          <a:xfrm>
            <a:off x="4919338" y="76199"/>
            <a:ext cx="375045" cy="2834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4</a:t>
            </a:r>
          </a:p>
          <a:p>
            <a:pPr/>
          </a:p>
          <a:p>
            <a:pPr/>
          </a:p>
          <a:p>
            <a:pPr/>
            <a:r>
              <a:t>3   </a:t>
            </a:r>
          </a:p>
          <a:p>
            <a:pPr/>
          </a:p>
          <a:p>
            <a:pPr/>
          </a:p>
          <a:p>
            <a:pPr/>
            <a:r>
              <a:t>2  </a:t>
            </a:r>
          </a:p>
          <a:p>
            <a:pPr>
              <a:defRPr sz="1100"/>
            </a:pPr>
          </a:p>
          <a:p>
            <a:pPr/>
          </a:p>
          <a:p>
            <a:pPr/>
            <a:r>
              <a:t>1</a:t>
            </a:r>
          </a:p>
        </p:txBody>
      </p:sp>
      <p:sp>
        <p:nvSpPr>
          <p:cNvPr id="179" name="TextBox 45"/>
          <p:cNvSpPr txBox="1"/>
          <p:nvPr/>
        </p:nvSpPr>
        <p:spPr>
          <a:xfrm>
            <a:off x="4846320" y="3886200"/>
            <a:ext cx="445031" cy="2834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-1   </a:t>
            </a:r>
          </a:p>
          <a:p>
            <a:pPr/>
          </a:p>
          <a:p>
            <a:pPr/>
          </a:p>
          <a:p>
            <a:pPr/>
            <a:r>
              <a:t>-2  </a:t>
            </a:r>
          </a:p>
          <a:p>
            <a:pPr>
              <a:defRPr sz="1100"/>
            </a:pPr>
          </a:p>
          <a:p>
            <a:pPr/>
          </a:p>
          <a:p>
            <a:pPr/>
            <a:r>
              <a:t>-3</a:t>
            </a:r>
          </a:p>
          <a:p>
            <a:pPr/>
          </a:p>
          <a:p>
            <a:pPr/>
          </a:p>
          <a:p>
            <a:pPr/>
            <a:r>
              <a:t>-4</a:t>
            </a:r>
          </a:p>
        </p:txBody>
      </p:sp>
      <p:sp>
        <p:nvSpPr>
          <p:cNvPr id="180" name="Straight Connector 51"/>
          <p:cNvSpPr/>
          <p:nvPr/>
        </p:nvSpPr>
        <p:spPr>
          <a:xfrm flipH="1" flipV="1">
            <a:off x="4344036" y="304164"/>
            <a:ext cx="475566" cy="1"/>
          </a:xfrm>
          <a:prstGeom prst="line">
            <a:avLst/>
          </a:prstGeom>
          <a:ln w="28575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81" name="Oval 53"/>
          <p:cNvSpPr/>
          <p:nvPr/>
        </p:nvSpPr>
        <p:spPr>
          <a:xfrm>
            <a:off x="6781802" y="1752600"/>
            <a:ext cx="152399" cy="15240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3A5E8A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82" name="TextBox 54"/>
          <p:cNvSpPr txBox="1"/>
          <p:nvPr/>
        </p:nvSpPr>
        <p:spPr>
          <a:xfrm>
            <a:off x="6955234" y="1316994"/>
            <a:ext cx="863958" cy="49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200"/>
            </a:lvl1pPr>
          </a:lstStyle>
          <a:p>
            <a:pPr/>
            <a:r>
              <a:t>(3,2)</a:t>
            </a:r>
          </a:p>
        </p:txBody>
      </p:sp>
      <p:sp>
        <p:nvSpPr>
          <p:cNvPr id="183" name="Oval 36"/>
          <p:cNvSpPr/>
          <p:nvPr/>
        </p:nvSpPr>
        <p:spPr>
          <a:xfrm>
            <a:off x="670779" y="4800600"/>
            <a:ext cx="152399" cy="15240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3A5E8A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84" name="TextBox 37"/>
          <p:cNvSpPr txBox="1"/>
          <p:nvPr/>
        </p:nvSpPr>
        <p:spPr>
          <a:xfrm>
            <a:off x="844213" y="4364995"/>
            <a:ext cx="1112798" cy="497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200"/>
            </a:lvl1pPr>
          </a:lstStyle>
          <a:p>
            <a:pPr/>
            <a:r>
              <a:t>(-5,-2)</a:t>
            </a:r>
          </a:p>
        </p:txBody>
      </p:sp>
      <p:sp>
        <p:nvSpPr>
          <p:cNvPr id="185" name="TextBox 38"/>
          <p:cNvSpPr txBox="1"/>
          <p:nvPr/>
        </p:nvSpPr>
        <p:spPr>
          <a:xfrm>
            <a:off x="121919" y="76199"/>
            <a:ext cx="1609488" cy="49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200"/>
            </a:lvl1pPr>
          </a:lstStyle>
          <a:p>
            <a:pPr/>
            <a:r>
              <a:t>Plot (3,2)</a:t>
            </a:r>
          </a:p>
        </p:txBody>
      </p:sp>
      <p:sp>
        <p:nvSpPr>
          <p:cNvPr id="186" name="TextBox 39"/>
          <p:cNvSpPr txBox="1"/>
          <p:nvPr/>
        </p:nvSpPr>
        <p:spPr>
          <a:xfrm>
            <a:off x="82213" y="634424"/>
            <a:ext cx="1858328" cy="49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200"/>
            </a:lvl1pPr>
          </a:lstStyle>
          <a:p>
            <a:pPr/>
            <a:r>
              <a:t>Plot (-5,-2)</a:t>
            </a:r>
          </a:p>
        </p:txBody>
      </p:sp>
      <p:pic>
        <p:nvPicPr>
          <p:cNvPr id="187" name="nicole logo - New cartoon transparent.png" descr="nicole logo - New cartoon transparen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79481" y="6173798"/>
            <a:ext cx="625136" cy="6240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4" grpId="5"/>
      <p:bldP build="whole" bldLvl="1" animBg="1" rev="0" advAuto="0" spid="186" grpId="4"/>
      <p:bldP build="whole" bldLvl="1" animBg="1" rev="0" advAuto="0" spid="182" grpId="2"/>
      <p:bldP build="whole" bldLvl="1" animBg="1" rev="0" advAuto="0" spid="183" grpId="6"/>
      <p:bldP build="whole" bldLvl="1" animBg="1" rev="0" advAuto="0" spid="181" grpId="3"/>
      <p:bldP build="whole" bldLvl="1" animBg="1" rev="0" advAuto="0" spid="18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Picture 12" descr="Picture 12"/>
          <p:cNvPicPr>
            <a:picLocks noChangeAspect="1"/>
          </p:cNvPicPr>
          <p:nvPr/>
        </p:nvPicPr>
        <p:blipFill>
          <a:blip r:embed="rId2">
            <a:extLst/>
          </a:blip>
          <a:srcRect l="4811" t="0" r="9751" b="0"/>
          <a:stretch>
            <a:fillRect/>
          </a:stretch>
        </p:blipFill>
        <p:spPr>
          <a:xfrm>
            <a:off x="-9635" y="0"/>
            <a:ext cx="9153636" cy="7086600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TextBox 8"/>
          <p:cNvSpPr txBox="1"/>
          <p:nvPr/>
        </p:nvSpPr>
        <p:spPr>
          <a:xfrm rot="20783337">
            <a:off x="-323422" y="1617500"/>
            <a:ext cx="4070736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200"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r>
              <a:t>Manipulatives</a:t>
            </a:r>
          </a:p>
        </p:txBody>
      </p:sp>
      <p:pic>
        <p:nvPicPr>
          <p:cNvPr id="191" name="nicole logo - New cartoon transparent.png" descr="nicole logo - New cartoon transparen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79481" y="6173798"/>
            <a:ext cx="625136" cy="624081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TextBox 7"/>
          <p:cNvSpPr txBox="1"/>
          <p:nvPr/>
        </p:nvSpPr>
        <p:spPr>
          <a:xfrm rot="1012549">
            <a:off x="2536632" y="1811082"/>
            <a:ext cx="4070736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400"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r>
              <a:t>Movement</a:t>
            </a:r>
          </a:p>
        </p:txBody>
      </p:sp>
      <p:sp>
        <p:nvSpPr>
          <p:cNvPr id="193" name="TextBox 8"/>
          <p:cNvSpPr txBox="1"/>
          <p:nvPr/>
        </p:nvSpPr>
        <p:spPr>
          <a:xfrm rot="20783337">
            <a:off x="5455897" y="1535461"/>
            <a:ext cx="4012430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200"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r>
              <a:t>Activity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60000">
            <a:off x="1802381" y="557212"/>
            <a:ext cx="4438651" cy="5743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nicole logo - New cartoon transparent.png" descr="nicole logo - New cartoon transparen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79481" y="6173798"/>
            <a:ext cx="625136" cy="6240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Rectangle 134"/>
          <p:cNvSpPr/>
          <p:nvPr/>
        </p:nvSpPr>
        <p:spPr>
          <a:xfrm>
            <a:off x="-1" y="2917369"/>
            <a:ext cx="9144001" cy="3940630"/>
          </a:xfrm>
          <a:prstGeom prst="rect">
            <a:avLst/>
          </a:prstGeom>
          <a:solidFill>
            <a:srgbClr val="40404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99" name="TextBox 6"/>
          <p:cNvSpPr txBox="1"/>
          <p:nvPr/>
        </p:nvSpPr>
        <p:spPr>
          <a:xfrm>
            <a:off x="533555" y="4559522"/>
            <a:ext cx="8084665" cy="123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normAutofit fontScale="100000" lnSpcReduction="0"/>
          </a:bodyPr>
          <a:lstStyle>
            <a:lvl1pPr algn="ctr">
              <a:lnSpc>
                <a:spcPct val="81000"/>
              </a:lnSpc>
              <a:spcBef>
                <a:spcPts val="600"/>
              </a:spcBef>
              <a:defRPr sz="5100">
                <a:solidFill>
                  <a:srgbClr val="FFFFFF"/>
                </a:solidFill>
              </a:defRPr>
            </a:lvl1pPr>
          </a:lstStyle>
          <a:p>
            <a:pPr/>
            <a:r>
              <a:t>Let’s go on a Scavenger Hunt!</a:t>
            </a:r>
          </a:p>
        </p:txBody>
      </p:sp>
      <p:pic>
        <p:nvPicPr>
          <p:cNvPr id="200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rcRect l="0" t="6273" r="38182" b="4135"/>
          <a:stretch>
            <a:fillRect/>
          </a:stretch>
        </p:blipFill>
        <p:spPr>
          <a:xfrm>
            <a:off x="20" y="0"/>
            <a:ext cx="914398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" name="Group 1"/>
          <p:cNvGrpSpPr/>
          <p:nvPr/>
        </p:nvGrpSpPr>
        <p:grpSpPr>
          <a:xfrm>
            <a:off x="502919" y="3276600"/>
            <a:ext cx="822962" cy="1491962"/>
            <a:chOff x="0" y="0"/>
            <a:chExt cx="822960" cy="1491961"/>
          </a:xfrm>
        </p:grpSpPr>
        <p:pic>
          <p:nvPicPr>
            <p:cNvPr id="204" name="Picture 22" descr="Picture 22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4958" t="5000" r="26041" b="4000"/>
            <a:stretch>
              <a:fillRect/>
            </a:stretch>
          </p:blipFill>
          <p:spPr>
            <a:xfrm>
              <a:off x="106680" y="0"/>
              <a:ext cx="615463" cy="1143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5" name="TextBox 11"/>
            <p:cNvSpPr txBox="1"/>
            <p:nvPr/>
          </p:nvSpPr>
          <p:spPr>
            <a:xfrm>
              <a:off x="0" y="1099491"/>
              <a:ext cx="822961" cy="3924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/>
              </a:lvl1pPr>
            </a:lstStyle>
            <a:p>
              <a:pPr/>
              <a:r>
                <a:t>cup</a:t>
              </a:r>
            </a:p>
          </p:txBody>
        </p:sp>
      </p:grpSp>
      <p:grpSp>
        <p:nvGrpSpPr>
          <p:cNvPr id="209" name="Group 3"/>
          <p:cNvGrpSpPr/>
          <p:nvPr/>
        </p:nvGrpSpPr>
        <p:grpSpPr>
          <a:xfrm>
            <a:off x="1600200" y="2528359"/>
            <a:ext cx="1676400" cy="2244965"/>
            <a:chOff x="0" y="0"/>
            <a:chExt cx="1676400" cy="2244964"/>
          </a:xfrm>
        </p:grpSpPr>
        <p:pic>
          <p:nvPicPr>
            <p:cNvPr id="207" name="Picture 20" descr="Picture 20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676400" cy="19388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8" name="TextBox 12"/>
            <p:cNvSpPr txBox="1"/>
            <p:nvPr/>
          </p:nvSpPr>
          <p:spPr>
            <a:xfrm>
              <a:off x="389718" y="1852494"/>
              <a:ext cx="822962" cy="3924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/>
              </a:lvl1pPr>
            </a:lstStyle>
            <a:p>
              <a:pPr/>
              <a:r>
                <a:t>pint</a:t>
              </a:r>
            </a:p>
          </p:txBody>
        </p:sp>
      </p:grpSp>
      <p:grpSp>
        <p:nvGrpSpPr>
          <p:cNvPr id="212" name="Group 4"/>
          <p:cNvGrpSpPr/>
          <p:nvPr/>
        </p:nvGrpSpPr>
        <p:grpSpPr>
          <a:xfrm>
            <a:off x="3429000" y="2225675"/>
            <a:ext cx="1219200" cy="2552412"/>
            <a:chOff x="0" y="0"/>
            <a:chExt cx="1219200" cy="2552411"/>
          </a:xfrm>
        </p:grpSpPr>
        <p:pic>
          <p:nvPicPr>
            <p:cNvPr id="210" name="Picture 24" descr="Picture 24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8898" t="0" r="27109" b="0"/>
            <a:stretch>
              <a:fillRect/>
            </a:stretch>
          </p:blipFill>
          <p:spPr>
            <a:xfrm>
              <a:off x="0" y="0"/>
              <a:ext cx="1219200" cy="22580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1" name="TextBox 13"/>
            <p:cNvSpPr txBox="1"/>
            <p:nvPr/>
          </p:nvSpPr>
          <p:spPr>
            <a:xfrm>
              <a:off x="255818" y="2159941"/>
              <a:ext cx="822962" cy="3924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/>
              </a:lvl1pPr>
            </a:lstStyle>
            <a:p>
              <a:pPr/>
              <a:r>
                <a:t>quart</a:t>
              </a:r>
            </a:p>
          </p:txBody>
        </p:sp>
      </p:grpSp>
      <p:grpSp>
        <p:nvGrpSpPr>
          <p:cNvPr id="215" name="Group 6"/>
          <p:cNvGrpSpPr/>
          <p:nvPr/>
        </p:nvGrpSpPr>
        <p:grpSpPr>
          <a:xfrm>
            <a:off x="7010400" y="1079323"/>
            <a:ext cx="1947034" cy="3689888"/>
            <a:chOff x="0" y="0"/>
            <a:chExt cx="1947033" cy="3689887"/>
          </a:xfrm>
        </p:grpSpPr>
        <p:pic>
          <p:nvPicPr>
            <p:cNvPr id="213" name="Picture 14" descr="Picture 14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21705" t="0" r="22481" b="0"/>
            <a:stretch>
              <a:fillRect/>
            </a:stretch>
          </p:blipFill>
          <p:spPr>
            <a:xfrm>
              <a:off x="0" y="0"/>
              <a:ext cx="1947034" cy="34884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4" name="TextBox 15"/>
            <p:cNvSpPr txBox="1"/>
            <p:nvPr/>
          </p:nvSpPr>
          <p:spPr>
            <a:xfrm>
              <a:off x="248317" y="3253876"/>
              <a:ext cx="1478617" cy="4360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sz="2400"/>
              </a:lvl1pPr>
            </a:lstStyle>
            <a:p>
              <a:pPr/>
              <a:r>
                <a:t>gallon</a:t>
              </a:r>
            </a:p>
          </p:txBody>
        </p:sp>
      </p:grpSp>
      <p:grpSp>
        <p:nvGrpSpPr>
          <p:cNvPr id="218" name="Group"/>
          <p:cNvGrpSpPr/>
          <p:nvPr/>
        </p:nvGrpSpPr>
        <p:grpSpPr>
          <a:xfrm>
            <a:off x="5252720" y="1876344"/>
            <a:ext cx="1330961" cy="2893157"/>
            <a:chOff x="0" y="0"/>
            <a:chExt cx="1330960" cy="2893156"/>
          </a:xfrm>
        </p:grpSpPr>
        <p:sp>
          <p:nvSpPr>
            <p:cNvPr id="216" name="TextBox 14"/>
            <p:cNvSpPr txBox="1"/>
            <p:nvPr/>
          </p:nvSpPr>
          <p:spPr>
            <a:xfrm>
              <a:off x="0" y="2500686"/>
              <a:ext cx="1330961" cy="3924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/>
              </a:lvl1pPr>
            </a:lstStyle>
            <a:p>
              <a:pPr/>
              <a:r>
                <a:t>½ gallon</a:t>
              </a:r>
            </a:p>
          </p:txBody>
        </p:sp>
        <p:pic>
          <p:nvPicPr>
            <p:cNvPr id="217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25904" t="0" r="25904" b="0"/>
            <a:stretch>
              <a:fillRect/>
            </a:stretch>
          </p:blipFill>
          <p:spPr>
            <a:xfrm>
              <a:off x="84653" y="0"/>
              <a:ext cx="1219346" cy="25302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19" name="nicole logo - New cartoon transparent.png" descr="nicole logo - New cartoon transparent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479481" y="6173798"/>
            <a:ext cx="625136" cy="6240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2" grpId="2"/>
      <p:bldP build="whole" bldLvl="1" animBg="1" rev="0" advAuto="0" spid="218" grpId="3"/>
      <p:bldP build="whole" bldLvl="1" animBg="1" rev="0" advAuto="0" spid="209" grpId="1"/>
      <p:bldP build="whole" bldLvl="1" animBg="1" rev="0" advAuto="0" spid="215" grpId="4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extBox 5"/>
          <p:cNvSpPr txBox="1"/>
          <p:nvPr/>
        </p:nvSpPr>
        <p:spPr>
          <a:xfrm>
            <a:off x="426719" y="1411744"/>
            <a:ext cx="8214361" cy="5019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3600"/>
            </a:pPr>
            <a:r>
              <a:t>Cup</a:t>
            </a:r>
          </a:p>
          <a:p>
            <a:pPr marL="571500" indent="-571500">
              <a:buSzPct val="100000"/>
              <a:buFont typeface="Arial"/>
              <a:buChar char="•"/>
              <a:defRPr sz="3600"/>
            </a:pPr>
          </a:p>
          <a:p>
            <a:pPr lvl="2">
              <a:defRPr sz="3600"/>
            </a:pPr>
            <a:r>
              <a:t>Pint</a:t>
            </a:r>
          </a:p>
          <a:p>
            <a:pPr marL="571500" indent="-571500">
              <a:buSzPct val="100000"/>
              <a:buFont typeface="Arial"/>
              <a:buChar char="•"/>
              <a:defRPr sz="3600"/>
            </a:pPr>
          </a:p>
          <a:p>
            <a:pPr>
              <a:defRPr sz="3600"/>
            </a:pPr>
            <a:r>
              <a:t> 		Quart</a:t>
            </a:r>
          </a:p>
          <a:p>
            <a:pPr marL="457200" indent="-457200">
              <a:buSzPct val="100000"/>
              <a:buFont typeface="Arial"/>
              <a:buChar char="•"/>
              <a:defRPr sz="3600"/>
            </a:pPr>
          </a:p>
          <a:p>
            <a:pPr>
              <a:defRPr sz="3600"/>
            </a:pPr>
            <a:r>
              <a:t>			Half Gallon</a:t>
            </a:r>
          </a:p>
          <a:p>
            <a:pPr marL="571500" indent="-571500">
              <a:buSzPct val="100000"/>
              <a:buFont typeface="Arial"/>
              <a:buChar char="•"/>
              <a:defRPr sz="3600"/>
            </a:pPr>
          </a:p>
          <a:p>
            <a:pPr>
              <a:defRPr sz="3600"/>
            </a:pPr>
            <a:r>
              <a:t>					Gallon</a:t>
            </a:r>
          </a:p>
        </p:txBody>
      </p:sp>
      <p:sp>
        <p:nvSpPr>
          <p:cNvPr id="222" name="TextBox 1"/>
          <p:cNvSpPr txBox="1"/>
          <p:nvPr/>
        </p:nvSpPr>
        <p:spPr>
          <a:xfrm>
            <a:off x="45719" y="152399"/>
            <a:ext cx="9052561" cy="76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4400">
                <a:latin typeface="Berlin Sans FB Demi"/>
                <a:ea typeface="Berlin Sans FB Demi"/>
                <a:cs typeface="Berlin Sans FB Demi"/>
                <a:sym typeface="Berlin Sans FB Demi"/>
              </a:defRPr>
            </a:lvl1pPr>
          </a:lstStyle>
          <a:p>
            <a:pPr/>
            <a:r>
              <a:t>Liquid Measurement</a:t>
            </a:r>
          </a:p>
        </p:txBody>
      </p:sp>
      <p:sp>
        <p:nvSpPr>
          <p:cNvPr id="223" name="Straight Connector 4"/>
          <p:cNvSpPr/>
          <p:nvPr/>
        </p:nvSpPr>
        <p:spPr>
          <a:xfrm>
            <a:off x="228599" y="1143000"/>
            <a:ext cx="823221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24" name="Arrow: Bent 7"/>
          <p:cNvSpPr/>
          <p:nvPr/>
        </p:nvSpPr>
        <p:spPr>
          <a:xfrm rot="5400000">
            <a:off x="1161366" y="1923364"/>
            <a:ext cx="801469" cy="533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11858"/>
                </a:lnTo>
                <a:cubicBezTo>
                  <a:pt x="0" y="6639"/>
                  <a:pt x="2816" y="2408"/>
                  <a:pt x="6289" y="2408"/>
                </a:cubicBezTo>
                <a:lnTo>
                  <a:pt x="18006" y="2408"/>
                </a:lnTo>
                <a:lnTo>
                  <a:pt x="18006" y="0"/>
                </a:lnTo>
                <a:lnTo>
                  <a:pt x="21600" y="5108"/>
                </a:lnTo>
                <a:lnTo>
                  <a:pt x="18006" y="10216"/>
                </a:lnTo>
                <a:lnTo>
                  <a:pt x="18006" y="7808"/>
                </a:lnTo>
                <a:lnTo>
                  <a:pt x="6289" y="7808"/>
                </a:lnTo>
                <a:cubicBezTo>
                  <a:pt x="4801" y="7808"/>
                  <a:pt x="3594" y="9621"/>
                  <a:pt x="3594" y="11858"/>
                </a:cubicBezTo>
                <a:lnTo>
                  <a:pt x="3594" y="21600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3A5E8A"/>
            </a:solidFill>
          </a:ln>
        </p:spPr>
        <p:txBody>
          <a:bodyPr lIns="45719" rIns="45719" anchor="ctr"/>
          <a:lstStyle/>
          <a:p>
            <a:pPr algn="ctr"/>
          </a:p>
        </p:txBody>
      </p:sp>
      <p:sp>
        <p:nvSpPr>
          <p:cNvPr id="225" name="Arrow: Bent 13"/>
          <p:cNvSpPr/>
          <p:nvPr/>
        </p:nvSpPr>
        <p:spPr>
          <a:xfrm rot="5400000">
            <a:off x="2304364" y="2953434"/>
            <a:ext cx="801469" cy="533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11858"/>
                </a:lnTo>
                <a:cubicBezTo>
                  <a:pt x="0" y="6639"/>
                  <a:pt x="2816" y="2408"/>
                  <a:pt x="6289" y="2408"/>
                </a:cubicBezTo>
                <a:lnTo>
                  <a:pt x="18006" y="2408"/>
                </a:lnTo>
                <a:lnTo>
                  <a:pt x="18006" y="0"/>
                </a:lnTo>
                <a:lnTo>
                  <a:pt x="21600" y="5108"/>
                </a:lnTo>
                <a:lnTo>
                  <a:pt x="18006" y="10216"/>
                </a:lnTo>
                <a:lnTo>
                  <a:pt x="18006" y="7808"/>
                </a:lnTo>
                <a:lnTo>
                  <a:pt x="6289" y="7808"/>
                </a:lnTo>
                <a:cubicBezTo>
                  <a:pt x="4801" y="7808"/>
                  <a:pt x="3594" y="9621"/>
                  <a:pt x="3594" y="11858"/>
                </a:cubicBezTo>
                <a:lnTo>
                  <a:pt x="3594" y="21600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3A5E8A"/>
            </a:solidFill>
          </a:ln>
        </p:spPr>
        <p:txBody>
          <a:bodyPr lIns="45719" rIns="45719" anchor="ctr"/>
          <a:lstStyle/>
          <a:p>
            <a:pPr algn="ctr"/>
          </a:p>
        </p:txBody>
      </p:sp>
      <p:sp>
        <p:nvSpPr>
          <p:cNvPr id="226" name="Arrow: Bent 14"/>
          <p:cNvSpPr/>
          <p:nvPr/>
        </p:nvSpPr>
        <p:spPr>
          <a:xfrm rot="5400000">
            <a:off x="3523565" y="4056965"/>
            <a:ext cx="801469" cy="533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11858"/>
                </a:lnTo>
                <a:cubicBezTo>
                  <a:pt x="0" y="6639"/>
                  <a:pt x="2816" y="2408"/>
                  <a:pt x="6289" y="2408"/>
                </a:cubicBezTo>
                <a:lnTo>
                  <a:pt x="18006" y="2408"/>
                </a:lnTo>
                <a:lnTo>
                  <a:pt x="18006" y="0"/>
                </a:lnTo>
                <a:lnTo>
                  <a:pt x="21600" y="5108"/>
                </a:lnTo>
                <a:lnTo>
                  <a:pt x="18006" y="10216"/>
                </a:lnTo>
                <a:lnTo>
                  <a:pt x="18006" y="7808"/>
                </a:lnTo>
                <a:lnTo>
                  <a:pt x="6289" y="7808"/>
                </a:lnTo>
                <a:cubicBezTo>
                  <a:pt x="4801" y="7808"/>
                  <a:pt x="3594" y="9621"/>
                  <a:pt x="3594" y="11858"/>
                </a:cubicBezTo>
                <a:lnTo>
                  <a:pt x="3594" y="21600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3A5E8A"/>
            </a:solidFill>
          </a:ln>
        </p:spPr>
        <p:txBody>
          <a:bodyPr lIns="45719" rIns="45719" anchor="ctr"/>
          <a:lstStyle/>
          <a:p>
            <a:pPr algn="ctr"/>
          </a:p>
        </p:txBody>
      </p:sp>
      <p:sp>
        <p:nvSpPr>
          <p:cNvPr id="227" name="Arrow: Bent 15"/>
          <p:cNvSpPr/>
          <p:nvPr/>
        </p:nvSpPr>
        <p:spPr>
          <a:xfrm rot="5400000">
            <a:off x="5276165" y="5199965"/>
            <a:ext cx="801469" cy="533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11858"/>
                </a:lnTo>
                <a:cubicBezTo>
                  <a:pt x="0" y="6639"/>
                  <a:pt x="2816" y="2408"/>
                  <a:pt x="6289" y="2408"/>
                </a:cubicBezTo>
                <a:lnTo>
                  <a:pt x="18006" y="2408"/>
                </a:lnTo>
                <a:lnTo>
                  <a:pt x="18006" y="0"/>
                </a:lnTo>
                <a:lnTo>
                  <a:pt x="21600" y="5108"/>
                </a:lnTo>
                <a:lnTo>
                  <a:pt x="18006" y="10216"/>
                </a:lnTo>
                <a:lnTo>
                  <a:pt x="18006" y="7808"/>
                </a:lnTo>
                <a:lnTo>
                  <a:pt x="6289" y="7808"/>
                </a:lnTo>
                <a:cubicBezTo>
                  <a:pt x="4801" y="7808"/>
                  <a:pt x="3594" y="9621"/>
                  <a:pt x="3594" y="11858"/>
                </a:cubicBezTo>
                <a:lnTo>
                  <a:pt x="3594" y="21600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3A5E8A"/>
            </a:solidFill>
          </a:ln>
        </p:spPr>
        <p:txBody>
          <a:bodyPr lIns="45719" rIns="45719" anchor="ctr"/>
          <a:lstStyle/>
          <a:p>
            <a:pPr algn="ctr"/>
          </a:p>
        </p:txBody>
      </p:sp>
      <p:sp>
        <p:nvSpPr>
          <p:cNvPr id="228" name="TextBox 12"/>
          <p:cNvSpPr txBox="1"/>
          <p:nvPr/>
        </p:nvSpPr>
        <p:spPr>
          <a:xfrm>
            <a:off x="2039768" y="1752600"/>
            <a:ext cx="361613" cy="601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chemeClr val="accent2"/>
                </a:solidFill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229" name="TextBox 17"/>
          <p:cNvSpPr txBox="1"/>
          <p:nvPr/>
        </p:nvSpPr>
        <p:spPr>
          <a:xfrm>
            <a:off x="3182768" y="2873513"/>
            <a:ext cx="361613" cy="601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chemeClr val="accent2"/>
                </a:solidFill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230" name="TextBox 18"/>
          <p:cNvSpPr txBox="1"/>
          <p:nvPr/>
        </p:nvSpPr>
        <p:spPr>
          <a:xfrm>
            <a:off x="4389120" y="3940314"/>
            <a:ext cx="361613" cy="601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chemeClr val="accent2"/>
                </a:solidFill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231" name="TextBox 19"/>
          <p:cNvSpPr txBox="1"/>
          <p:nvPr/>
        </p:nvSpPr>
        <p:spPr>
          <a:xfrm>
            <a:off x="6154568" y="5159514"/>
            <a:ext cx="361613" cy="601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chemeClr val="accent2"/>
                </a:solidFill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232" name="TextBox 20"/>
          <p:cNvSpPr txBox="1"/>
          <p:nvPr/>
        </p:nvSpPr>
        <p:spPr>
          <a:xfrm>
            <a:off x="3885545" y="1218607"/>
            <a:ext cx="4899659" cy="95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800">
                <a:latin typeface="Berlin Sans FB"/>
                <a:ea typeface="Berlin Sans FB"/>
                <a:cs typeface="Berlin Sans FB"/>
                <a:sym typeface="Berlin Sans FB"/>
              </a:defRPr>
            </a:lvl1pPr>
          </a:lstStyle>
          <a:p>
            <a:pPr/>
            <a:r>
              <a:t>How many cups are in a quart?</a:t>
            </a:r>
          </a:p>
        </p:txBody>
      </p:sp>
      <p:sp>
        <p:nvSpPr>
          <p:cNvPr id="233" name="Oval 16"/>
          <p:cNvSpPr/>
          <p:nvPr/>
        </p:nvSpPr>
        <p:spPr>
          <a:xfrm>
            <a:off x="1828800" y="1752600"/>
            <a:ext cx="762000" cy="725271"/>
          </a:xfrm>
          <a:prstGeom prst="ellipse">
            <a:avLst/>
          </a:prstGeom>
          <a:ln w="25400">
            <a:solidFill>
              <a:schemeClr val="accent2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34" name="Oval 22"/>
          <p:cNvSpPr/>
          <p:nvPr/>
        </p:nvSpPr>
        <p:spPr>
          <a:xfrm>
            <a:off x="2971800" y="2856131"/>
            <a:ext cx="762000" cy="725271"/>
          </a:xfrm>
          <a:prstGeom prst="ellipse">
            <a:avLst/>
          </a:prstGeom>
          <a:ln w="25400">
            <a:solidFill>
              <a:schemeClr val="accent2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35" name="TextBox 24"/>
          <p:cNvSpPr txBox="1"/>
          <p:nvPr/>
        </p:nvSpPr>
        <p:spPr>
          <a:xfrm>
            <a:off x="4199924" y="2337981"/>
            <a:ext cx="489965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800">
                <a:latin typeface="Berlin Sans FB"/>
                <a:ea typeface="Berlin Sans FB"/>
                <a:cs typeface="Berlin Sans FB"/>
                <a:sym typeface="Berlin Sans FB"/>
              </a:defRPr>
            </a:lvl1pPr>
          </a:lstStyle>
          <a:p>
            <a:pPr/>
            <a:r>
              <a:t>2 x 2 = 4</a:t>
            </a:r>
          </a:p>
        </p:txBody>
      </p:sp>
      <p:sp>
        <p:nvSpPr>
          <p:cNvPr id="236" name="TextBox 25"/>
          <p:cNvSpPr txBox="1"/>
          <p:nvPr/>
        </p:nvSpPr>
        <p:spPr>
          <a:xfrm>
            <a:off x="3746500" y="1280457"/>
            <a:ext cx="4899659" cy="95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800">
                <a:latin typeface="Berlin Sans FB"/>
                <a:ea typeface="Berlin Sans FB"/>
                <a:cs typeface="Berlin Sans FB"/>
                <a:sym typeface="Berlin Sans FB"/>
              </a:defRPr>
            </a:lvl1pPr>
          </a:lstStyle>
          <a:p>
            <a:pPr/>
            <a:r>
              <a:t>How many pints are in a gallon?</a:t>
            </a:r>
          </a:p>
        </p:txBody>
      </p:sp>
      <p:sp>
        <p:nvSpPr>
          <p:cNvPr id="237" name="TextBox 28"/>
          <p:cNvSpPr txBox="1"/>
          <p:nvPr/>
        </p:nvSpPr>
        <p:spPr>
          <a:xfrm>
            <a:off x="3903031" y="2417216"/>
            <a:ext cx="489965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800">
                <a:latin typeface="Berlin Sans FB"/>
                <a:ea typeface="Berlin Sans FB"/>
                <a:cs typeface="Berlin Sans FB"/>
                <a:sym typeface="Berlin Sans FB"/>
              </a:defRPr>
            </a:lvl1pPr>
          </a:lstStyle>
          <a:p>
            <a:pPr/>
            <a:r>
              <a:t>2 x 2 x 2 = 8</a:t>
            </a:r>
          </a:p>
        </p:txBody>
      </p:sp>
      <p:sp>
        <p:nvSpPr>
          <p:cNvPr id="238" name="Oval 29"/>
          <p:cNvSpPr/>
          <p:nvPr/>
        </p:nvSpPr>
        <p:spPr>
          <a:xfrm>
            <a:off x="4191000" y="3962400"/>
            <a:ext cx="762000" cy="725271"/>
          </a:xfrm>
          <a:prstGeom prst="ellipse">
            <a:avLst/>
          </a:prstGeom>
          <a:ln w="25400">
            <a:solidFill>
              <a:schemeClr val="accent2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39" name="Oval 30"/>
          <p:cNvSpPr/>
          <p:nvPr/>
        </p:nvSpPr>
        <p:spPr>
          <a:xfrm>
            <a:off x="5943600" y="5218331"/>
            <a:ext cx="762000" cy="725271"/>
          </a:xfrm>
          <a:prstGeom prst="ellipse">
            <a:avLst/>
          </a:prstGeom>
          <a:ln w="25400">
            <a:solidFill>
              <a:schemeClr val="accent2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40" name="TextBox 31"/>
          <p:cNvSpPr txBox="1"/>
          <p:nvPr/>
        </p:nvSpPr>
        <p:spPr>
          <a:xfrm>
            <a:off x="3746500" y="1280457"/>
            <a:ext cx="4899659" cy="95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800">
                <a:latin typeface="Berlin Sans FB"/>
                <a:ea typeface="Berlin Sans FB"/>
                <a:cs typeface="Berlin Sans FB"/>
                <a:sym typeface="Berlin Sans FB"/>
              </a:defRPr>
            </a:lvl1pPr>
          </a:lstStyle>
          <a:p>
            <a:pPr/>
            <a:r>
              <a:t>How many cups are in a gallon?</a:t>
            </a:r>
          </a:p>
        </p:txBody>
      </p:sp>
      <p:sp>
        <p:nvSpPr>
          <p:cNvPr id="241" name="TextBox 32"/>
          <p:cNvSpPr txBox="1"/>
          <p:nvPr/>
        </p:nvSpPr>
        <p:spPr>
          <a:xfrm>
            <a:off x="3571165" y="2453252"/>
            <a:ext cx="4899660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800">
                <a:latin typeface="Berlin Sans FB"/>
                <a:ea typeface="Berlin Sans FB"/>
                <a:cs typeface="Berlin Sans FB"/>
                <a:sym typeface="Berlin Sans FB"/>
              </a:defRPr>
            </a:lvl1pPr>
          </a:lstStyle>
          <a:p>
            <a:pPr/>
            <a:r>
              <a:t>2 x 2 x 2 x 2 = 16</a:t>
            </a:r>
          </a:p>
        </p:txBody>
      </p:sp>
      <p:sp>
        <p:nvSpPr>
          <p:cNvPr id="242" name="Oval 16"/>
          <p:cNvSpPr/>
          <p:nvPr/>
        </p:nvSpPr>
        <p:spPr>
          <a:xfrm>
            <a:off x="1841500" y="1752600"/>
            <a:ext cx="762000" cy="725271"/>
          </a:xfrm>
          <a:prstGeom prst="ellipse">
            <a:avLst/>
          </a:prstGeom>
          <a:ln w="25400">
            <a:solidFill>
              <a:schemeClr val="accent2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43" name="Oval 29"/>
          <p:cNvSpPr/>
          <p:nvPr/>
        </p:nvSpPr>
        <p:spPr>
          <a:xfrm>
            <a:off x="4203700" y="3962400"/>
            <a:ext cx="762000" cy="725271"/>
          </a:xfrm>
          <a:prstGeom prst="ellipse">
            <a:avLst/>
          </a:prstGeom>
          <a:ln w="25400">
            <a:solidFill>
              <a:schemeClr val="accent2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44" name="Oval 30"/>
          <p:cNvSpPr/>
          <p:nvPr/>
        </p:nvSpPr>
        <p:spPr>
          <a:xfrm>
            <a:off x="5956300" y="5218331"/>
            <a:ext cx="762000" cy="725271"/>
          </a:xfrm>
          <a:prstGeom prst="ellipse">
            <a:avLst/>
          </a:prstGeom>
          <a:ln w="25400">
            <a:solidFill>
              <a:schemeClr val="accent2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45" name="Oval 22"/>
          <p:cNvSpPr/>
          <p:nvPr/>
        </p:nvSpPr>
        <p:spPr>
          <a:xfrm>
            <a:off x="2971800" y="2868831"/>
            <a:ext cx="762000" cy="725271"/>
          </a:xfrm>
          <a:prstGeom prst="ellipse">
            <a:avLst/>
          </a:prstGeom>
          <a:ln w="25400">
            <a:solidFill>
              <a:schemeClr val="accent2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46" name="Oval 30"/>
          <p:cNvSpPr/>
          <p:nvPr/>
        </p:nvSpPr>
        <p:spPr>
          <a:xfrm>
            <a:off x="2982574" y="2857499"/>
            <a:ext cx="762001" cy="725271"/>
          </a:xfrm>
          <a:prstGeom prst="ellipse">
            <a:avLst/>
          </a:prstGeom>
          <a:ln w="25400">
            <a:solidFill>
              <a:schemeClr val="accent2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47" name="nicole logo - New cartoon transparent.png" descr="nicole logo - New cartoon transparen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79481" y="6173798"/>
            <a:ext cx="625136" cy="6240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xit" nodeType="click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Class="exit" nodeType="afterEffect" presetSubtype="0" presetID="1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Class="exit" nodeType="afterEffect" presetSubtype="0" presetID="1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Class="exit" nodeType="afterEffect" presetSubtype="0" presetID="1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Class="entr" nodeType="clickEffect" presetSubtype="0" presetID="1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entr" nodeType="clickEffect" presetSubtype="0" presetID="1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Class="entr" nodeType="clickEffect" presetSubtype="0" presetID="1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Class="entr" nodeType="clickEffect" presetSubtype="0" presetID="1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Class="entr" nodeType="clickEffect" presetSubtype="0" presetID="1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Class="exit" nodeType="clickEffect" presetSubtype="0" presetID="1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Class="exit" nodeType="afterEffect" presetSubtype="0" presetID="1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Class="exit" nodeType="afterEffect" presetSubtype="0" presetID="1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Class="exit" nodeType="afterEffect" presetSubtype="0" presetID="1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Class="exit" nodeType="afterEffect" presetSubtype="0" presetID="1" grpId="2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Class="entr" nodeType="clickEffect" presetSubtype="0" presetID="1" grpId="2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3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Class="entr" nodeType="clickEffect" presetSubtype="0" presetID="1" grpId="2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7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Class="entr" nodeType="clickEffect" presetSubtype="0" presetID="1" grpId="2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1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Class="entr" nodeType="clickEffect" presetSubtype="0" presetID="1" grpId="3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5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Class="entr" nodeType="clickEffect" presetSubtype="0" presetID="1" grpId="3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9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Class="entr" nodeType="clickEffect" presetSubtype="0" presetID="1" grpId="3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3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Class="exit" nodeType="clickEffect" presetSubtype="0" presetID="1" grpId="3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Class="exit" nodeType="afterEffect" presetSubtype="0" presetID="1" grpId="3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Class="exit" nodeType="afterEffect" presetSubtype="0" presetID="1" grpId="3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Class="exit" nodeType="afterEffect" presetSubtype="0" presetID="1" grpId="3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Class="exit" nodeType="afterEffect" presetSubtype="0" presetID="1" grpId="3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Class="exit" nodeType="afterEffect" presetSubtype="0" presetID="1" grpId="3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0" grpId="6"/>
      <p:bldP build="whole" bldLvl="1" animBg="1" rev="0" advAuto="0" spid="228" grpId="2"/>
      <p:bldP build="whole" bldLvl="1" animBg="1" rev="0" advAuto="0" spid="241" grpId="34"/>
      <p:bldP build="whole" bldLvl="1" animBg="1" rev="0" advAuto="0" spid="244" grpId="37"/>
      <p:bldP build="whole" bldLvl="1" animBg="1" rev="0" advAuto="0" spid="246" grpId="38"/>
      <p:bldP build="whole" bldLvl="1" animBg="1" rev="0" advAuto="0" spid="224" grpId="1"/>
      <p:bldP build="whole" bldLvl="1" animBg="1" rev="0" advAuto="0" spid="231" grpId="8"/>
      <p:bldP build="whole" bldLvl="1" animBg="1" rev="0" advAuto="0" spid="233" grpId="10"/>
      <p:bldP build="whole" bldLvl="1" animBg="1" rev="0" advAuto="0" spid="233" grpId="15"/>
      <p:bldP build="whole" bldLvl="1" animBg="1" rev="0" advAuto="0" spid="243" grpId="30"/>
      <p:bldP build="whole" bldLvl="1" animBg="1" rev="0" advAuto="0" spid="242" grpId="28"/>
      <p:bldP build="whole" bldLvl="1" animBg="1" rev="0" advAuto="0" spid="245" grpId="18"/>
      <p:bldP build="whole" bldLvl="1" animBg="1" rev="0" advAuto="0" spid="240" grpId="27"/>
      <p:bldP build="whole" bldLvl="1" animBg="1" rev="0" advAuto="0" spid="238" grpId="19"/>
      <p:bldP build="whole" bldLvl="1" animBg="1" rev="0" advAuto="0" spid="243" grpId="36"/>
      <p:bldP build="whole" bldLvl="1" animBg="1" rev="0" advAuto="0" spid="236" grpId="17"/>
      <p:bldP build="whole" bldLvl="1" animBg="1" rev="0" advAuto="0" spid="238" grpId="24"/>
      <p:bldP build="whole" bldLvl="1" animBg="1" rev="0" advAuto="0" spid="242" grpId="35"/>
      <p:bldP build="whole" bldLvl="1" animBg="1" rev="0" advAuto="0" spid="240" grpId="33"/>
      <p:bldP build="whole" bldLvl="1" animBg="1" rev="0" advAuto="0" spid="245" grpId="25"/>
      <p:bldP build="whole" bldLvl="1" animBg="1" rev="0" advAuto="0" spid="236" grpId="22"/>
      <p:bldP build="whole" bldLvl="1" animBg="1" rev="0" advAuto="0" spid="239" grpId="20"/>
      <p:bldP build="whole" bldLvl="1" animBg="1" rev="0" advAuto="0" spid="229" grpId="4"/>
      <p:bldP build="whole" bldLvl="1" animBg="1" rev="0" advAuto="0" spid="239" grpId="26"/>
      <p:bldP build="whole" bldLvl="1" animBg="1" rev="0" advAuto="0" spid="226" grpId="5"/>
      <p:bldP build="whole" bldLvl="1" animBg="1" rev="0" advAuto="0" spid="234" grpId="11"/>
      <p:bldP build="whole" bldLvl="1" animBg="1" rev="0" advAuto="0" spid="225" grpId="3"/>
      <p:bldP build="whole" bldLvl="1" animBg="1" rev="0" advAuto="0" spid="227" grpId="7"/>
      <p:bldP build="whole" bldLvl="1" animBg="1" rev="0" advAuto="0" spid="234" grpId="16"/>
      <p:bldP build="whole" bldLvl="1" animBg="1" rev="0" advAuto="0" spid="244" grpId="31"/>
      <p:bldP build="whole" bldLvl="1" animBg="1" rev="0" advAuto="0" spid="235" grpId="12"/>
      <p:bldP build="whole" bldLvl="1" animBg="1" rev="0" advAuto="0" spid="232" grpId="9"/>
      <p:bldP build="whole" bldLvl="1" animBg="1" rev="0" advAuto="0" spid="246" grpId="29"/>
      <p:bldP build="whole" bldLvl="1" animBg="1" rev="0" advAuto="0" spid="235" grpId="14"/>
      <p:bldP build="whole" bldLvl="1" animBg="1" rev="0" advAuto="0" spid="237" grpId="21"/>
      <p:bldP build="whole" bldLvl="1" animBg="1" rev="0" advAuto="0" spid="232" grpId="13"/>
      <p:bldP build="whole" bldLvl="1" animBg="1" rev="0" advAuto="0" spid="237" grpId="23"/>
      <p:bldP build="whole" bldLvl="1" animBg="1" rev="0" advAuto="0" spid="241" grpId="3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Picture 12" descr="Picture 12"/>
          <p:cNvPicPr>
            <a:picLocks noChangeAspect="1"/>
          </p:cNvPicPr>
          <p:nvPr/>
        </p:nvPicPr>
        <p:blipFill>
          <a:blip r:embed="rId2">
            <a:extLst/>
          </a:blip>
          <a:srcRect l="4811" t="0" r="9751" b="0"/>
          <a:stretch>
            <a:fillRect/>
          </a:stretch>
        </p:blipFill>
        <p:spPr>
          <a:xfrm>
            <a:off x="-9635" y="0"/>
            <a:ext cx="9153636" cy="7086600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TextBox 8"/>
          <p:cNvSpPr txBox="1"/>
          <p:nvPr/>
        </p:nvSpPr>
        <p:spPr>
          <a:xfrm rot="20783337">
            <a:off x="-323422" y="1617500"/>
            <a:ext cx="4070736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200"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r>
              <a:t>Manipulatives</a:t>
            </a:r>
          </a:p>
        </p:txBody>
      </p:sp>
      <p:sp>
        <p:nvSpPr>
          <p:cNvPr id="251" name="TextBox 10"/>
          <p:cNvSpPr txBox="1"/>
          <p:nvPr/>
        </p:nvSpPr>
        <p:spPr>
          <a:xfrm rot="20260483">
            <a:off x="-262064" y="4868108"/>
            <a:ext cx="4070735" cy="993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6600"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r>
              <a:t>Music</a:t>
            </a:r>
          </a:p>
        </p:txBody>
      </p:sp>
      <p:pic>
        <p:nvPicPr>
          <p:cNvPr id="252" name="nicole logo - New cartoon transparent.png" descr="nicole logo - New cartoon transparen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79481" y="6173798"/>
            <a:ext cx="625136" cy="624081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TextBox 7"/>
          <p:cNvSpPr txBox="1"/>
          <p:nvPr/>
        </p:nvSpPr>
        <p:spPr>
          <a:xfrm rot="1012549">
            <a:off x="2536632" y="1811082"/>
            <a:ext cx="4070736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400"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r>
              <a:t>Movement</a:t>
            </a:r>
          </a:p>
        </p:txBody>
      </p:sp>
      <p:sp>
        <p:nvSpPr>
          <p:cNvPr id="254" name="TextBox 8"/>
          <p:cNvSpPr txBox="1"/>
          <p:nvPr/>
        </p:nvSpPr>
        <p:spPr>
          <a:xfrm rot="20783337">
            <a:off x="5455897" y="1535461"/>
            <a:ext cx="4012430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200"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r>
              <a:t>Activity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roup 19"/>
          <p:cNvGrpSpPr/>
          <p:nvPr/>
        </p:nvGrpSpPr>
        <p:grpSpPr>
          <a:xfrm>
            <a:off x="457200" y="914400"/>
            <a:ext cx="3383280" cy="2314288"/>
            <a:chOff x="0" y="0"/>
            <a:chExt cx="3383280" cy="2314287"/>
          </a:xfrm>
        </p:grpSpPr>
        <p:pic>
          <p:nvPicPr>
            <p:cNvPr id="256" name="Picture 8" descr="Picture 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349625" cy="22743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7" name="TextBox 5"/>
            <p:cNvSpPr txBox="1"/>
            <p:nvPr/>
          </p:nvSpPr>
          <p:spPr>
            <a:xfrm>
              <a:off x="579119" y="1981199"/>
              <a:ext cx="2804162" cy="3330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/>
            </a:lstStyle>
            <a:p>
              <a:pPr/>
              <a:r>
                <a:t>Rhythm</a:t>
              </a:r>
            </a:p>
          </p:txBody>
        </p:sp>
      </p:grpSp>
      <p:grpSp>
        <p:nvGrpSpPr>
          <p:cNvPr id="261" name="Group 16"/>
          <p:cNvGrpSpPr/>
          <p:nvPr/>
        </p:nvGrpSpPr>
        <p:grpSpPr>
          <a:xfrm>
            <a:off x="457200" y="4114800"/>
            <a:ext cx="3340974" cy="2161888"/>
            <a:chOff x="0" y="0"/>
            <a:chExt cx="3340973" cy="2161887"/>
          </a:xfrm>
        </p:grpSpPr>
        <p:pic>
          <p:nvPicPr>
            <p:cNvPr id="259" name="Picture 4" descr="Picture 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340974" cy="17457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0" name="TextBox 6"/>
            <p:cNvSpPr txBox="1"/>
            <p:nvPr/>
          </p:nvSpPr>
          <p:spPr>
            <a:xfrm>
              <a:off x="45719" y="1828799"/>
              <a:ext cx="3261361" cy="3330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/>
            </a:lstStyle>
            <a:p>
              <a:pPr/>
              <a:r>
                <a:t>Repetition</a:t>
              </a:r>
            </a:p>
          </p:txBody>
        </p:sp>
      </p:grpSp>
      <p:grpSp>
        <p:nvGrpSpPr>
          <p:cNvPr id="267" name="Group 17"/>
          <p:cNvGrpSpPr/>
          <p:nvPr/>
        </p:nvGrpSpPr>
        <p:grpSpPr>
          <a:xfrm>
            <a:off x="5562600" y="3810000"/>
            <a:ext cx="2819401" cy="2314288"/>
            <a:chOff x="0" y="0"/>
            <a:chExt cx="2819400" cy="2314287"/>
          </a:xfrm>
        </p:grpSpPr>
        <p:grpSp>
          <p:nvGrpSpPr>
            <p:cNvPr id="265" name="Group 11"/>
            <p:cNvGrpSpPr/>
            <p:nvPr/>
          </p:nvGrpSpPr>
          <p:grpSpPr>
            <a:xfrm>
              <a:off x="0" y="0"/>
              <a:ext cx="2819401" cy="1981199"/>
              <a:chOff x="0" y="0"/>
              <a:chExt cx="2819400" cy="1981198"/>
            </a:xfrm>
          </p:grpSpPr>
          <p:pic>
            <p:nvPicPr>
              <p:cNvPr id="262" name="Picture 2" descr="Picture 2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6872" t="8000" r="6530" b="3999"/>
              <a:stretch>
                <a:fillRect/>
              </a:stretch>
            </p:blipFill>
            <p:spPr>
              <a:xfrm>
                <a:off x="-1" y="0"/>
                <a:ext cx="2819401" cy="196910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63" name="Rectangle 8"/>
              <p:cNvSpPr/>
              <p:nvPr/>
            </p:nvSpPr>
            <p:spPr>
              <a:xfrm>
                <a:off x="533400" y="-1"/>
                <a:ext cx="1447800" cy="45720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264" name="Rectangle 9"/>
              <p:cNvSpPr/>
              <p:nvPr/>
            </p:nvSpPr>
            <p:spPr>
              <a:xfrm>
                <a:off x="457200" y="1523999"/>
                <a:ext cx="1447800" cy="45720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</a:p>
            </p:txBody>
          </p:sp>
        </p:grpSp>
        <p:sp>
          <p:nvSpPr>
            <p:cNvPr id="266" name="TextBox 10"/>
            <p:cNvSpPr txBox="1"/>
            <p:nvPr/>
          </p:nvSpPr>
          <p:spPr>
            <a:xfrm>
              <a:off x="877733" y="1981199"/>
              <a:ext cx="982823" cy="3330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Inflection</a:t>
              </a:r>
            </a:p>
          </p:txBody>
        </p:sp>
      </p:grpSp>
      <p:grpSp>
        <p:nvGrpSpPr>
          <p:cNvPr id="270" name="Group 15"/>
          <p:cNvGrpSpPr/>
          <p:nvPr/>
        </p:nvGrpSpPr>
        <p:grpSpPr>
          <a:xfrm>
            <a:off x="5608320" y="990600"/>
            <a:ext cx="2804161" cy="2238088"/>
            <a:chOff x="0" y="0"/>
            <a:chExt cx="2804160" cy="2238087"/>
          </a:xfrm>
        </p:grpSpPr>
        <p:pic>
          <p:nvPicPr>
            <p:cNvPr id="268" name="Picture 6" descr="Picture 6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40080" y="0"/>
              <a:ext cx="1752601" cy="1752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9" name="TextBox 13"/>
            <p:cNvSpPr txBox="1"/>
            <p:nvPr/>
          </p:nvSpPr>
          <p:spPr>
            <a:xfrm>
              <a:off x="0" y="1904999"/>
              <a:ext cx="2804161" cy="3330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/>
            </a:lstStyle>
            <a:p>
              <a:pPr/>
              <a:r>
                <a:t>Rhyming</a:t>
              </a:r>
            </a:p>
          </p:txBody>
        </p:sp>
      </p:grpSp>
      <p:pic>
        <p:nvPicPr>
          <p:cNvPr id="271" name="nicole logo - New cartoon transparent.png" descr="nicole logo - New cartoon transparent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479481" y="6173798"/>
            <a:ext cx="625136" cy="6240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7" grpId="3"/>
      <p:bldP build="whole" bldLvl="1" animBg="1" rev="0" advAuto="0" spid="270" grpId="1"/>
      <p:bldP build="whole" bldLvl="1" animBg="1" rev="0" advAuto="0" spid="261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12" descr="Picture 12"/>
          <p:cNvPicPr>
            <a:picLocks noChangeAspect="1"/>
          </p:cNvPicPr>
          <p:nvPr/>
        </p:nvPicPr>
        <p:blipFill>
          <a:blip r:embed="rId2">
            <a:extLst/>
          </a:blip>
          <a:srcRect l="4811" t="0" r="9751" b="0"/>
          <a:stretch>
            <a:fillRect/>
          </a:stretch>
        </p:blipFill>
        <p:spPr>
          <a:xfrm>
            <a:off x="-9635" y="0"/>
            <a:ext cx="9153636" cy="7086600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TextBox 11"/>
          <p:cNvSpPr txBox="1"/>
          <p:nvPr/>
        </p:nvSpPr>
        <p:spPr>
          <a:xfrm rot="20783337">
            <a:off x="-254454" y="4550146"/>
            <a:ext cx="4070736" cy="1183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8000"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r>
              <a:t>Make</a:t>
            </a:r>
          </a:p>
        </p:txBody>
      </p:sp>
      <p:sp>
        <p:nvSpPr>
          <p:cNvPr id="102" name="TextBox 12"/>
          <p:cNvSpPr txBox="1"/>
          <p:nvPr/>
        </p:nvSpPr>
        <p:spPr>
          <a:xfrm rot="159172">
            <a:off x="2539867" y="1483697"/>
            <a:ext cx="4070736" cy="1183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8000"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r>
              <a:t>It</a:t>
            </a:r>
          </a:p>
        </p:txBody>
      </p:sp>
      <p:sp>
        <p:nvSpPr>
          <p:cNvPr id="103" name="TextBox 13"/>
          <p:cNvSpPr txBox="1"/>
          <p:nvPr/>
        </p:nvSpPr>
        <p:spPr>
          <a:xfrm rot="1205696">
            <a:off x="5947955" y="4262522"/>
            <a:ext cx="3162289" cy="993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6600"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r>
              <a:t>Sticky!</a:t>
            </a:r>
          </a:p>
        </p:txBody>
      </p:sp>
      <p:pic>
        <p:nvPicPr>
          <p:cNvPr id="104" name="nicole logo - New cartoon transparent.png" descr="nicole logo - New cartoon transparen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79481" y="6173798"/>
            <a:ext cx="625136" cy="6240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F497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IMG_2191" descr="IMG_2191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643186" y="0"/>
            <a:ext cx="3857626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nicole logo - New cartoon transparent.png" descr="nicole logo - New cartoon transparent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479481" y="6173798"/>
            <a:ext cx="625136" cy="6240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6" fill="hold"/>
                                        <p:tgtEl>
                                          <p:spTgt spid="2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2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11" fill="hold" display="0">
                  <p:stCondLst>
                    <p:cond delay="indefinite"/>
                  </p:stCondLst>
                </p:cTn>
                <p:tgtEl>
                  <p:spTgt spid="273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27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7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TextBox 1"/>
          <p:cNvSpPr txBox="1"/>
          <p:nvPr/>
        </p:nvSpPr>
        <p:spPr>
          <a:xfrm>
            <a:off x="6217920" y="4371799"/>
            <a:ext cx="2499361" cy="1497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400">
                <a:solidFill>
                  <a:srgbClr val="FF0000"/>
                </a:solidFill>
              </a:defRPr>
            </a:pPr>
            <a:r>
              <a:t>What you do to one side, </a:t>
            </a:r>
          </a:p>
          <a:p>
            <a:pPr algn="ctr">
              <a:defRPr sz="2400">
                <a:solidFill>
                  <a:srgbClr val="FF0000"/>
                </a:solidFill>
              </a:defRPr>
            </a:pPr>
            <a:r>
              <a:t>you have to do to the other</a:t>
            </a:r>
          </a:p>
        </p:txBody>
      </p:sp>
      <p:pic>
        <p:nvPicPr>
          <p:cNvPr id="277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rcRect l="0" t="22786" r="0" b="55821"/>
          <a:stretch>
            <a:fillRect/>
          </a:stretch>
        </p:blipFill>
        <p:spPr>
          <a:xfrm>
            <a:off x="1" y="228600"/>
            <a:ext cx="9144001" cy="146713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0" name="Rectangle: Rounded Corners 6"/>
          <p:cNvGrpSpPr/>
          <p:nvPr/>
        </p:nvGrpSpPr>
        <p:grpSpPr>
          <a:xfrm>
            <a:off x="690721" y="2360609"/>
            <a:ext cx="2082196" cy="1982791"/>
            <a:chOff x="0" y="0"/>
            <a:chExt cx="2082194" cy="1982790"/>
          </a:xfrm>
        </p:grpSpPr>
        <p:sp>
          <p:nvSpPr>
            <p:cNvPr id="278" name="Rounded Rectangle"/>
            <p:cNvSpPr/>
            <p:nvPr/>
          </p:nvSpPr>
          <p:spPr>
            <a:xfrm>
              <a:off x="0" y="0"/>
              <a:ext cx="2082195" cy="1982791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25400" cap="flat">
              <a:solidFill>
                <a:srgbClr val="3A5E8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79" name="What’s the name of the game?"/>
            <p:cNvSpPr txBox="1"/>
            <p:nvPr/>
          </p:nvSpPr>
          <p:spPr>
            <a:xfrm>
              <a:off x="155211" y="426860"/>
              <a:ext cx="1771773" cy="11290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pPr/>
              <a:r>
                <a:t>What’s the name of the game?</a:t>
              </a:r>
            </a:p>
          </p:txBody>
        </p:sp>
      </p:grpSp>
      <p:grpSp>
        <p:nvGrpSpPr>
          <p:cNvPr id="283" name="Rectangle: Rounded Corners 7"/>
          <p:cNvGrpSpPr/>
          <p:nvPr/>
        </p:nvGrpSpPr>
        <p:grpSpPr>
          <a:xfrm>
            <a:off x="3544385" y="2360609"/>
            <a:ext cx="2082196" cy="1982791"/>
            <a:chOff x="0" y="0"/>
            <a:chExt cx="2082194" cy="1982790"/>
          </a:xfrm>
        </p:grpSpPr>
        <p:sp>
          <p:nvSpPr>
            <p:cNvPr id="281" name="Rounded Rectangle"/>
            <p:cNvSpPr/>
            <p:nvPr/>
          </p:nvSpPr>
          <p:spPr>
            <a:xfrm>
              <a:off x="0" y="0"/>
              <a:ext cx="2082195" cy="1982791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25400" cap="flat">
              <a:solidFill>
                <a:srgbClr val="3A5E8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82" name="How do you get X by itself?"/>
            <p:cNvSpPr txBox="1"/>
            <p:nvPr/>
          </p:nvSpPr>
          <p:spPr>
            <a:xfrm>
              <a:off x="155211" y="426860"/>
              <a:ext cx="1771773" cy="11290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pPr/>
              <a:r>
                <a:t>How do you get X by itself?</a:t>
              </a:r>
            </a:p>
          </p:txBody>
        </p:sp>
      </p:grpSp>
      <p:grpSp>
        <p:nvGrpSpPr>
          <p:cNvPr id="286" name="Rectangle: Rounded Corners 8"/>
          <p:cNvGrpSpPr/>
          <p:nvPr/>
        </p:nvGrpSpPr>
        <p:grpSpPr>
          <a:xfrm>
            <a:off x="6477000" y="2360609"/>
            <a:ext cx="2082195" cy="1982791"/>
            <a:chOff x="0" y="0"/>
            <a:chExt cx="2082194" cy="1982790"/>
          </a:xfrm>
        </p:grpSpPr>
        <p:sp>
          <p:nvSpPr>
            <p:cNvPr id="284" name="Rounded Rectangle"/>
            <p:cNvSpPr/>
            <p:nvPr/>
          </p:nvSpPr>
          <p:spPr>
            <a:xfrm>
              <a:off x="0" y="0"/>
              <a:ext cx="2082195" cy="1982791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25400" cap="flat">
              <a:solidFill>
                <a:srgbClr val="3A5E8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85" name="But this is America…you have to be fair!"/>
            <p:cNvSpPr txBox="1"/>
            <p:nvPr/>
          </p:nvSpPr>
          <p:spPr>
            <a:xfrm>
              <a:off x="155211" y="242710"/>
              <a:ext cx="1771773" cy="14973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pPr/>
              <a:r>
                <a:t>But this is America…you have to be fair!</a:t>
              </a:r>
            </a:p>
          </p:txBody>
        </p:sp>
      </p:grpSp>
      <p:sp>
        <p:nvSpPr>
          <p:cNvPr id="287" name="TextBox 8"/>
          <p:cNvSpPr txBox="1"/>
          <p:nvPr/>
        </p:nvSpPr>
        <p:spPr>
          <a:xfrm>
            <a:off x="186598" y="3969603"/>
            <a:ext cx="3044283" cy="760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/>
            </a:pPr>
          </a:p>
          <a:p>
            <a:pPr algn="ctr">
              <a:defRPr sz="2400">
                <a:solidFill>
                  <a:srgbClr val="FF0000"/>
                </a:solidFill>
              </a:defRPr>
            </a:pPr>
            <a:r>
              <a:t>To get x by itself</a:t>
            </a:r>
          </a:p>
        </p:txBody>
      </p:sp>
      <p:sp>
        <p:nvSpPr>
          <p:cNvPr id="288" name="TextBox 9"/>
          <p:cNvSpPr txBox="1"/>
          <p:nvPr/>
        </p:nvSpPr>
        <p:spPr>
          <a:xfrm>
            <a:off x="3082198" y="4338935"/>
            <a:ext cx="3044283" cy="392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400">
                <a:solidFill>
                  <a:srgbClr val="FF0000"/>
                </a:solidFill>
              </a:defRPr>
            </a:lvl1pPr>
          </a:lstStyle>
          <a:p>
            <a:pPr/>
            <a:r>
              <a:t>Do the opposite</a:t>
            </a:r>
          </a:p>
        </p:txBody>
      </p:sp>
      <p:pic>
        <p:nvPicPr>
          <p:cNvPr id="289" name="nicole logo - New cartoon transparent.png" descr="nicole logo - New cartoon transparen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79481" y="6173798"/>
            <a:ext cx="625136" cy="6240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0" grpId="1"/>
      <p:bldP build="whole" bldLvl="1" animBg="1" rev="0" advAuto="0" spid="287" grpId="2"/>
      <p:bldP build="whole" bldLvl="1" animBg="1" rev="0" advAuto="0" spid="288" grpId="4"/>
      <p:bldP build="whole" bldLvl="1" animBg="1" rev="0" advAuto="0" spid="276" grpId="6"/>
      <p:bldP build="whole" bldLvl="1" animBg="1" rev="0" advAuto="0" spid="286" grpId="5"/>
      <p:bldP build="whole" bldLvl="1" animBg="1" rev="0" advAuto="0" spid="283" grpId="3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TextBox 11"/>
          <p:cNvSpPr txBox="1"/>
          <p:nvPr/>
        </p:nvSpPr>
        <p:spPr>
          <a:xfrm>
            <a:off x="45719" y="3893403"/>
            <a:ext cx="9052561" cy="706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800"/>
            </a:lvl1pPr>
          </a:lstStyle>
          <a:p>
            <a:pPr/>
            <a:r>
              <a:t>                         2</a:t>
            </a:r>
          </a:p>
        </p:txBody>
      </p:sp>
      <p:sp>
        <p:nvSpPr>
          <p:cNvPr id="292" name="TextBox 12"/>
          <p:cNvSpPr txBox="1"/>
          <p:nvPr/>
        </p:nvSpPr>
        <p:spPr>
          <a:xfrm>
            <a:off x="45719" y="3886200"/>
            <a:ext cx="9052561" cy="706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800"/>
            </a:lvl1pPr>
          </a:lstStyle>
          <a:p>
            <a:pPr/>
            <a:r>
              <a:t>                                       2</a:t>
            </a:r>
          </a:p>
        </p:txBody>
      </p:sp>
      <p:sp>
        <p:nvSpPr>
          <p:cNvPr id="293" name="TextBox 2"/>
          <p:cNvSpPr txBox="1"/>
          <p:nvPr/>
        </p:nvSpPr>
        <p:spPr>
          <a:xfrm>
            <a:off x="45719" y="381000"/>
            <a:ext cx="9052561" cy="601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4000"/>
            </a:lvl1pPr>
          </a:lstStyle>
          <a:p>
            <a:pPr/>
            <a:r>
              <a:t>Let’s Learn Algebra</a:t>
            </a:r>
          </a:p>
        </p:txBody>
      </p:sp>
      <p:sp>
        <p:nvSpPr>
          <p:cNvPr id="294" name="TextBox 3"/>
          <p:cNvSpPr txBox="1"/>
          <p:nvPr/>
        </p:nvSpPr>
        <p:spPr>
          <a:xfrm>
            <a:off x="45719" y="1676400"/>
            <a:ext cx="9052561" cy="706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800"/>
            </a:lvl1pPr>
          </a:lstStyle>
          <a:p>
            <a:pPr/>
            <a:r>
              <a:t>2x + 4 = 10</a:t>
            </a:r>
          </a:p>
        </p:txBody>
      </p:sp>
      <p:sp>
        <p:nvSpPr>
          <p:cNvPr id="295" name="TextBox 4"/>
          <p:cNvSpPr txBox="1"/>
          <p:nvPr/>
        </p:nvSpPr>
        <p:spPr>
          <a:xfrm>
            <a:off x="45719" y="2362200"/>
            <a:ext cx="9052561" cy="706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4800"/>
            </a:pPr>
            <a:r>
              <a:t>      -4    </a:t>
            </a:r>
            <a:r>
              <a:rPr>
                <a:solidFill>
                  <a:srgbClr val="FFFFFF"/>
                </a:solidFill>
              </a:rPr>
              <a:t>-4</a:t>
            </a:r>
          </a:p>
        </p:txBody>
      </p:sp>
      <p:sp>
        <p:nvSpPr>
          <p:cNvPr id="296" name="TextBox 5"/>
          <p:cNvSpPr txBox="1"/>
          <p:nvPr/>
        </p:nvSpPr>
        <p:spPr>
          <a:xfrm>
            <a:off x="45719" y="2342107"/>
            <a:ext cx="9052561" cy="706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800"/>
            </a:lvl1pPr>
          </a:lstStyle>
          <a:p>
            <a:pPr/>
            <a:r>
              <a:t>                                      -4</a:t>
            </a:r>
          </a:p>
        </p:txBody>
      </p:sp>
      <p:sp>
        <p:nvSpPr>
          <p:cNvPr id="297" name="Straight Connector 7"/>
          <p:cNvSpPr/>
          <p:nvPr/>
        </p:nvSpPr>
        <p:spPr>
          <a:xfrm>
            <a:off x="2057400" y="3124200"/>
            <a:ext cx="4876800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98" name="TextBox 8"/>
          <p:cNvSpPr txBox="1"/>
          <p:nvPr/>
        </p:nvSpPr>
        <p:spPr>
          <a:xfrm>
            <a:off x="45719" y="3207603"/>
            <a:ext cx="9052561" cy="706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800"/>
            </a:lvl1pPr>
          </a:lstStyle>
          <a:p>
            <a:pPr/>
            <a:r>
              <a:t>                        2x</a:t>
            </a:r>
          </a:p>
        </p:txBody>
      </p:sp>
      <p:sp>
        <p:nvSpPr>
          <p:cNvPr id="299" name="Straight Connector 9"/>
          <p:cNvSpPr/>
          <p:nvPr/>
        </p:nvSpPr>
        <p:spPr>
          <a:xfrm>
            <a:off x="3276600" y="3848100"/>
            <a:ext cx="762000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00" name="Straight Connector 13"/>
          <p:cNvSpPr/>
          <p:nvPr/>
        </p:nvSpPr>
        <p:spPr>
          <a:xfrm>
            <a:off x="5257800" y="3848100"/>
            <a:ext cx="762000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01" name="TextBox 14"/>
          <p:cNvSpPr txBox="1"/>
          <p:nvPr/>
        </p:nvSpPr>
        <p:spPr>
          <a:xfrm>
            <a:off x="45719" y="4807803"/>
            <a:ext cx="9052561" cy="706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800"/>
            </a:lvl1pPr>
          </a:lstStyle>
          <a:p>
            <a:pPr/>
            <a:r>
              <a:t>                          x</a:t>
            </a:r>
          </a:p>
        </p:txBody>
      </p:sp>
      <p:sp>
        <p:nvSpPr>
          <p:cNvPr id="302" name="Straight Connector 16"/>
          <p:cNvSpPr/>
          <p:nvPr/>
        </p:nvSpPr>
        <p:spPr>
          <a:xfrm>
            <a:off x="4419600" y="1904999"/>
            <a:ext cx="304801" cy="457202"/>
          </a:xfrm>
          <a:prstGeom prst="line">
            <a:avLst/>
          </a:prstGeom>
          <a:ln w="38100">
            <a:solidFill>
              <a:srgbClr val="FF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03" name="Straight Connector 17"/>
          <p:cNvSpPr/>
          <p:nvPr/>
        </p:nvSpPr>
        <p:spPr>
          <a:xfrm>
            <a:off x="4419600" y="2590799"/>
            <a:ext cx="304801" cy="457202"/>
          </a:xfrm>
          <a:prstGeom prst="line">
            <a:avLst/>
          </a:prstGeom>
          <a:ln w="38100">
            <a:solidFill>
              <a:srgbClr val="FF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04" name="Straight Connector 18"/>
          <p:cNvSpPr/>
          <p:nvPr/>
        </p:nvSpPr>
        <p:spPr>
          <a:xfrm>
            <a:off x="3429000" y="3428999"/>
            <a:ext cx="304801" cy="457202"/>
          </a:xfrm>
          <a:prstGeom prst="line">
            <a:avLst/>
          </a:prstGeom>
          <a:ln w="38100">
            <a:solidFill>
              <a:srgbClr val="FF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05" name="Straight Connector 19"/>
          <p:cNvSpPr/>
          <p:nvPr/>
        </p:nvSpPr>
        <p:spPr>
          <a:xfrm>
            <a:off x="3581400" y="4114799"/>
            <a:ext cx="304801" cy="457202"/>
          </a:xfrm>
          <a:prstGeom prst="line">
            <a:avLst/>
          </a:prstGeom>
          <a:ln w="38100">
            <a:solidFill>
              <a:srgbClr val="FF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06" name="TextBox 20"/>
          <p:cNvSpPr txBox="1"/>
          <p:nvPr/>
        </p:nvSpPr>
        <p:spPr>
          <a:xfrm>
            <a:off x="45719" y="4807803"/>
            <a:ext cx="9052561" cy="706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800"/>
            </a:lvl1pPr>
          </a:lstStyle>
          <a:p>
            <a:pPr/>
            <a:r>
              <a:t>                                   =  3</a:t>
            </a:r>
          </a:p>
        </p:txBody>
      </p:sp>
      <p:sp>
        <p:nvSpPr>
          <p:cNvPr id="307" name="TextBox 21"/>
          <p:cNvSpPr txBox="1"/>
          <p:nvPr/>
        </p:nvSpPr>
        <p:spPr>
          <a:xfrm>
            <a:off x="45719" y="3200400"/>
            <a:ext cx="9052561" cy="706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800"/>
            </a:lvl1pPr>
          </a:lstStyle>
          <a:p>
            <a:pPr/>
            <a:r>
              <a:t>                                   =  6</a:t>
            </a:r>
          </a:p>
        </p:txBody>
      </p:sp>
      <p:pic>
        <p:nvPicPr>
          <p:cNvPr id="308" name="nicole logo - New cartoon transparent.png" descr="nicole logo - New cartoon transparen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79481" y="6173798"/>
            <a:ext cx="625136" cy="6240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after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ntr" nodeType="after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nodeType="afterEffect" presetSubtype="0" presetID="1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ntr" nodeType="clickEffect" presetSubtype="0" presetID="1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Class="entr" nodeType="clickEffect" presetSubtype="0" presetID="1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5" grpId="2"/>
      <p:bldP build="whole" bldLvl="1" animBg="1" rev="0" advAuto="0" spid="304" grpId="14"/>
      <p:bldP build="whole" bldLvl="1" animBg="1" rev="0" advAuto="0" spid="305" grpId="13"/>
      <p:bldP build="whole" bldLvl="1" animBg="1" rev="0" advAuto="0" spid="300" grpId="12"/>
      <p:bldP build="whole" bldLvl="1" animBg="1" rev="0" advAuto="0" spid="303" grpId="5"/>
      <p:bldP build="whole" bldLvl="1" animBg="1" rev="0" advAuto="0" spid="292" grpId="11"/>
      <p:bldP build="whole" bldLvl="1" animBg="1" rev="0" advAuto="0" spid="291" grpId="10"/>
      <p:bldP build="whole" bldLvl="1" animBg="1" rev="0" advAuto="0" spid="302" grpId="6"/>
      <p:bldP build="whole" bldLvl="1" animBg="1" rev="0" advAuto="0" spid="298" grpId="7"/>
      <p:bldP build="whole" bldLvl="1" animBg="1" rev="0" advAuto="0" spid="307" grpId="8"/>
      <p:bldP build="whole" bldLvl="1" animBg="1" rev="0" advAuto="0" spid="299" grpId="9"/>
      <p:bldP build="whole" bldLvl="1" animBg="1" rev="0" advAuto="0" spid="296" grpId="3"/>
      <p:bldP build="whole" bldLvl="1" animBg="1" rev="0" advAuto="0" spid="306" grpId="16"/>
      <p:bldP build="whole" bldLvl="1" animBg="1" rev="0" advAuto="0" spid="294" grpId="1"/>
      <p:bldP build="whole" bldLvl="1" animBg="1" rev="0" advAuto="0" spid="297" grpId="4"/>
      <p:bldP build="whole" bldLvl="1" animBg="1" rev="0" advAuto="0" spid="301" grpId="15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TextBox 11"/>
          <p:cNvSpPr txBox="1"/>
          <p:nvPr/>
        </p:nvSpPr>
        <p:spPr>
          <a:xfrm>
            <a:off x="45719" y="3893403"/>
            <a:ext cx="9052561" cy="706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800"/>
            </a:lvl1pPr>
          </a:lstStyle>
          <a:p>
            <a:pPr/>
            <a:r>
              <a:t>                         5</a:t>
            </a:r>
          </a:p>
        </p:txBody>
      </p:sp>
      <p:sp>
        <p:nvSpPr>
          <p:cNvPr id="311" name="TextBox 12"/>
          <p:cNvSpPr txBox="1"/>
          <p:nvPr/>
        </p:nvSpPr>
        <p:spPr>
          <a:xfrm>
            <a:off x="45719" y="3962400"/>
            <a:ext cx="9052561" cy="706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800"/>
            </a:lvl1pPr>
          </a:lstStyle>
          <a:p>
            <a:pPr/>
            <a:r>
              <a:t>                                       5</a:t>
            </a:r>
          </a:p>
        </p:txBody>
      </p:sp>
      <p:sp>
        <p:nvSpPr>
          <p:cNvPr id="312" name="TextBox 2"/>
          <p:cNvSpPr txBox="1"/>
          <p:nvPr/>
        </p:nvSpPr>
        <p:spPr>
          <a:xfrm>
            <a:off x="45719" y="381000"/>
            <a:ext cx="9052561" cy="601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4000"/>
            </a:lvl1pPr>
          </a:lstStyle>
          <a:p>
            <a:pPr/>
            <a:r>
              <a:t>Let’s Learn Algebra</a:t>
            </a:r>
          </a:p>
        </p:txBody>
      </p:sp>
      <p:sp>
        <p:nvSpPr>
          <p:cNvPr id="313" name="TextBox 3"/>
          <p:cNvSpPr txBox="1"/>
          <p:nvPr/>
        </p:nvSpPr>
        <p:spPr>
          <a:xfrm>
            <a:off x="45719" y="1676400"/>
            <a:ext cx="9052561" cy="706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800"/>
            </a:lvl1pPr>
          </a:lstStyle>
          <a:p>
            <a:pPr/>
            <a:r>
              <a:t> 5x - 6 = 19</a:t>
            </a:r>
          </a:p>
        </p:txBody>
      </p:sp>
      <p:sp>
        <p:nvSpPr>
          <p:cNvPr id="314" name="TextBox 4"/>
          <p:cNvSpPr txBox="1"/>
          <p:nvPr/>
        </p:nvSpPr>
        <p:spPr>
          <a:xfrm>
            <a:off x="45719" y="2362200"/>
            <a:ext cx="9052561" cy="706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4800"/>
            </a:pPr>
            <a:r>
              <a:t>      +6     </a:t>
            </a:r>
            <a:r>
              <a:rPr>
                <a:solidFill>
                  <a:srgbClr val="FFFFFF"/>
                </a:solidFill>
              </a:rPr>
              <a:t>-4</a:t>
            </a:r>
          </a:p>
        </p:txBody>
      </p:sp>
      <p:sp>
        <p:nvSpPr>
          <p:cNvPr id="315" name="TextBox 5"/>
          <p:cNvSpPr txBox="1"/>
          <p:nvPr/>
        </p:nvSpPr>
        <p:spPr>
          <a:xfrm>
            <a:off x="45719" y="2362200"/>
            <a:ext cx="9052561" cy="706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800"/>
            </a:lvl1pPr>
          </a:lstStyle>
          <a:p>
            <a:pPr/>
            <a:r>
              <a:t>                                     +6</a:t>
            </a:r>
          </a:p>
        </p:txBody>
      </p:sp>
      <p:sp>
        <p:nvSpPr>
          <p:cNvPr id="316" name="Straight Connector 7"/>
          <p:cNvSpPr/>
          <p:nvPr/>
        </p:nvSpPr>
        <p:spPr>
          <a:xfrm>
            <a:off x="2057400" y="3124200"/>
            <a:ext cx="4876800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17" name="TextBox 8"/>
          <p:cNvSpPr txBox="1"/>
          <p:nvPr/>
        </p:nvSpPr>
        <p:spPr>
          <a:xfrm>
            <a:off x="45719" y="3207603"/>
            <a:ext cx="9052561" cy="706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800"/>
            </a:lvl1pPr>
          </a:lstStyle>
          <a:p>
            <a:pPr/>
            <a:r>
              <a:t>                        5x</a:t>
            </a:r>
          </a:p>
        </p:txBody>
      </p:sp>
      <p:sp>
        <p:nvSpPr>
          <p:cNvPr id="318" name="Straight Connector 9"/>
          <p:cNvSpPr/>
          <p:nvPr/>
        </p:nvSpPr>
        <p:spPr>
          <a:xfrm>
            <a:off x="3276600" y="3886200"/>
            <a:ext cx="762000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19" name="Straight Connector 13"/>
          <p:cNvSpPr/>
          <p:nvPr/>
        </p:nvSpPr>
        <p:spPr>
          <a:xfrm>
            <a:off x="5257800" y="3886200"/>
            <a:ext cx="762000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20" name="TextBox 14"/>
          <p:cNvSpPr txBox="1"/>
          <p:nvPr/>
        </p:nvSpPr>
        <p:spPr>
          <a:xfrm>
            <a:off x="45719" y="4807803"/>
            <a:ext cx="9052561" cy="706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800"/>
            </a:lvl1pPr>
          </a:lstStyle>
          <a:p>
            <a:pPr/>
            <a:r>
              <a:t>                          x</a:t>
            </a:r>
          </a:p>
        </p:txBody>
      </p:sp>
      <p:sp>
        <p:nvSpPr>
          <p:cNvPr id="321" name="Straight Connector 16"/>
          <p:cNvSpPr/>
          <p:nvPr/>
        </p:nvSpPr>
        <p:spPr>
          <a:xfrm>
            <a:off x="4419600" y="1904999"/>
            <a:ext cx="304801" cy="457202"/>
          </a:xfrm>
          <a:prstGeom prst="line">
            <a:avLst/>
          </a:prstGeom>
          <a:ln w="38100">
            <a:solidFill>
              <a:srgbClr val="FF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22" name="Straight Connector 17"/>
          <p:cNvSpPr/>
          <p:nvPr/>
        </p:nvSpPr>
        <p:spPr>
          <a:xfrm>
            <a:off x="4419600" y="2590799"/>
            <a:ext cx="304801" cy="457202"/>
          </a:xfrm>
          <a:prstGeom prst="line">
            <a:avLst/>
          </a:prstGeom>
          <a:ln w="38100">
            <a:solidFill>
              <a:srgbClr val="FF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23" name="Straight Connector 18"/>
          <p:cNvSpPr/>
          <p:nvPr/>
        </p:nvSpPr>
        <p:spPr>
          <a:xfrm>
            <a:off x="3429000" y="3428999"/>
            <a:ext cx="304801" cy="457202"/>
          </a:xfrm>
          <a:prstGeom prst="line">
            <a:avLst/>
          </a:prstGeom>
          <a:ln w="38100">
            <a:solidFill>
              <a:srgbClr val="FF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24" name="Straight Connector 19"/>
          <p:cNvSpPr/>
          <p:nvPr/>
        </p:nvSpPr>
        <p:spPr>
          <a:xfrm>
            <a:off x="3581400" y="4114799"/>
            <a:ext cx="304801" cy="457202"/>
          </a:xfrm>
          <a:prstGeom prst="line">
            <a:avLst/>
          </a:prstGeom>
          <a:ln w="38100">
            <a:solidFill>
              <a:srgbClr val="FF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25" name="TextBox 20"/>
          <p:cNvSpPr txBox="1"/>
          <p:nvPr/>
        </p:nvSpPr>
        <p:spPr>
          <a:xfrm>
            <a:off x="45719" y="4807803"/>
            <a:ext cx="9052561" cy="706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800"/>
            </a:lvl1pPr>
          </a:lstStyle>
          <a:p>
            <a:pPr/>
            <a:r>
              <a:t>                                   =  5</a:t>
            </a:r>
          </a:p>
        </p:txBody>
      </p:sp>
      <p:sp>
        <p:nvSpPr>
          <p:cNvPr id="326" name="TextBox 21"/>
          <p:cNvSpPr txBox="1"/>
          <p:nvPr/>
        </p:nvSpPr>
        <p:spPr>
          <a:xfrm>
            <a:off x="45719" y="3200400"/>
            <a:ext cx="9052561" cy="706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800"/>
            </a:lvl1pPr>
          </a:lstStyle>
          <a:p>
            <a:pPr/>
            <a:r>
              <a:t>                                  = 25</a:t>
            </a:r>
          </a:p>
        </p:txBody>
      </p:sp>
      <p:pic>
        <p:nvPicPr>
          <p:cNvPr id="327" name="nicole logo - New cartoon transparent.png" descr="nicole logo - New cartoon transparen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79481" y="6173798"/>
            <a:ext cx="625136" cy="6240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after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ntr" nodeType="after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nodeType="afterEffect" presetSubtype="0" presetID="1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ntr" nodeType="clickEffect" presetSubtype="0" presetID="1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Class="entr" nodeType="clickEffect" presetSubtype="0" presetID="1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6" grpId="8"/>
      <p:bldP build="whole" bldLvl="1" animBg="1" rev="0" advAuto="0" spid="318" grpId="9"/>
      <p:bldP build="whole" bldLvl="1" animBg="1" rev="0" advAuto="0" spid="317" grpId="7"/>
      <p:bldP build="whole" bldLvl="1" animBg="1" rev="0" advAuto="0" spid="322" grpId="5"/>
      <p:bldP build="whole" bldLvl="1" animBg="1" rev="0" advAuto="0" spid="314" grpId="2"/>
      <p:bldP build="whole" bldLvl="1" animBg="1" rev="0" advAuto="0" spid="311" grpId="11"/>
      <p:bldP build="whole" bldLvl="1" animBg="1" rev="0" advAuto="0" spid="321" grpId="6"/>
      <p:bldP build="whole" bldLvl="1" animBg="1" rev="0" advAuto="0" spid="315" grpId="3"/>
      <p:bldP build="whole" bldLvl="1" animBg="1" rev="0" advAuto="0" spid="324" grpId="13"/>
      <p:bldP build="whole" bldLvl="1" animBg="1" rev="0" advAuto="0" spid="319" grpId="12"/>
      <p:bldP build="whole" bldLvl="1" animBg="1" rev="0" advAuto="0" spid="323" grpId="14"/>
      <p:bldP build="whole" bldLvl="1" animBg="1" rev="0" advAuto="0" spid="316" grpId="4"/>
      <p:bldP build="whole" bldLvl="1" animBg="1" rev="0" advAuto="0" spid="313" grpId="1"/>
      <p:bldP build="whole" bldLvl="1" animBg="1" rev="0" advAuto="0" spid="320" grpId="15"/>
      <p:bldP build="whole" bldLvl="1" animBg="1" rev="0" advAuto="0" spid="310" grpId="10"/>
      <p:bldP build="whole" bldLvl="1" animBg="1" rev="0" advAuto="0" spid="325" grpId="16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Picture 12" descr="Picture 12"/>
          <p:cNvPicPr>
            <a:picLocks noChangeAspect="1"/>
          </p:cNvPicPr>
          <p:nvPr/>
        </p:nvPicPr>
        <p:blipFill>
          <a:blip r:embed="rId2">
            <a:extLst/>
          </a:blip>
          <a:srcRect l="4811" t="0" r="9751" b="0"/>
          <a:stretch>
            <a:fillRect/>
          </a:stretch>
        </p:blipFill>
        <p:spPr>
          <a:xfrm>
            <a:off x="0" y="0"/>
            <a:ext cx="9153636" cy="7086600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TextBox 8"/>
          <p:cNvSpPr txBox="1"/>
          <p:nvPr/>
        </p:nvSpPr>
        <p:spPr>
          <a:xfrm rot="20783337">
            <a:off x="-323422" y="1617500"/>
            <a:ext cx="4070736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200"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r>
              <a:t>Manipulatives</a:t>
            </a:r>
          </a:p>
        </p:txBody>
      </p:sp>
      <p:sp>
        <p:nvSpPr>
          <p:cNvPr id="331" name="TextBox 14"/>
          <p:cNvSpPr txBox="1"/>
          <p:nvPr/>
        </p:nvSpPr>
        <p:spPr>
          <a:xfrm rot="20260483">
            <a:off x="-262064" y="4868108"/>
            <a:ext cx="4070735" cy="993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6600"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r>
              <a:t>Music</a:t>
            </a:r>
          </a:p>
        </p:txBody>
      </p:sp>
      <p:pic>
        <p:nvPicPr>
          <p:cNvPr id="332" name="nicole logo - New cartoon transparent.png" descr="nicole logo - New cartoon transparen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79481" y="6173798"/>
            <a:ext cx="625136" cy="624081"/>
          </a:xfrm>
          <a:prstGeom prst="rect">
            <a:avLst/>
          </a:prstGeom>
          <a:ln w="12700">
            <a:miter lim="400000"/>
          </a:ln>
        </p:spPr>
      </p:pic>
      <p:sp>
        <p:nvSpPr>
          <p:cNvPr id="333" name="TextBox 7"/>
          <p:cNvSpPr txBox="1"/>
          <p:nvPr/>
        </p:nvSpPr>
        <p:spPr>
          <a:xfrm rot="1012549">
            <a:off x="2536632" y="1811082"/>
            <a:ext cx="4070736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400"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r>
              <a:t>Movement</a:t>
            </a:r>
          </a:p>
        </p:txBody>
      </p:sp>
      <p:sp>
        <p:nvSpPr>
          <p:cNvPr id="334" name="TextBox 8"/>
          <p:cNvSpPr txBox="1"/>
          <p:nvPr/>
        </p:nvSpPr>
        <p:spPr>
          <a:xfrm rot="20783337">
            <a:off x="5455897" y="1535461"/>
            <a:ext cx="4012430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200"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r>
              <a:t>Activity</a:t>
            </a:r>
          </a:p>
        </p:txBody>
      </p:sp>
      <p:sp>
        <p:nvSpPr>
          <p:cNvPr id="335" name="TextBox 13"/>
          <p:cNvSpPr txBox="1"/>
          <p:nvPr/>
        </p:nvSpPr>
        <p:spPr>
          <a:xfrm>
            <a:off x="2823685" y="4700889"/>
            <a:ext cx="4070735" cy="1209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4000">
                <a:latin typeface="Marker Felt"/>
                <a:ea typeface="Marker Felt"/>
                <a:cs typeface="Marker Felt"/>
                <a:sym typeface="Marker Felt"/>
              </a:defRPr>
            </a:pPr>
            <a:r>
              <a:t>Build on</a:t>
            </a:r>
          </a:p>
          <a:p>
            <a:pPr algn="ctr">
              <a:defRPr sz="4000">
                <a:latin typeface="Marker Felt"/>
                <a:ea typeface="Marker Felt"/>
                <a:cs typeface="Marker Felt"/>
                <a:sym typeface="Marker Felt"/>
              </a:defRPr>
            </a:pPr>
            <a:r>
              <a:t>the Basics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Picture 14" descr="Picture 1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8725" y="671512"/>
            <a:ext cx="6686550" cy="5514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nicole logo - New cartoon transparent.png" descr="nicole logo - New cartoon transparen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79481" y="6173798"/>
            <a:ext cx="625136" cy="6240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Rectangle 13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775A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41" name="Rectangle 136"/>
          <p:cNvSpPr/>
          <p:nvPr/>
        </p:nvSpPr>
        <p:spPr>
          <a:xfrm>
            <a:off x="4692648" y="480060"/>
            <a:ext cx="4093593" cy="589788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42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15775" y="1505330"/>
            <a:ext cx="3847339" cy="3847340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Rectangle 138"/>
          <p:cNvSpPr/>
          <p:nvPr/>
        </p:nvSpPr>
        <p:spPr>
          <a:xfrm>
            <a:off x="357758" y="480060"/>
            <a:ext cx="4093592" cy="589788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44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0884" y="1505330"/>
            <a:ext cx="3847340" cy="38473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" name="nicole logo - New cartoon transparent.png" descr="nicole logo - New cartoon transparent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479481" y="6173798"/>
            <a:ext cx="625136" cy="6240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TextBox 1"/>
          <p:cNvSpPr txBox="1"/>
          <p:nvPr/>
        </p:nvSpPr>
        <p:spPr>
          <a:xfrm>
            <a:off x="45719" y="152399"/>
            <a:ext cx="9052561" cy="76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4400">
                <a:latin typeface="Berlin Sans FB Demi"/>
                <a:ea typeface="Berlin Sans FB Demi"/>
                <a:cs typeface="Berlin Sans FB Demi"/>
                <a:sym typeface="Berlin Sans FB Demi"/>
              </a:defRPr>
            </a:lvl1pPr>
          </a:lstStyle>
          <a:p>
            <a:pPr/>
            <a:r>
              <a:t>Finding Volume</a:t>
            </a:r>
          </a:p>
        </p:txBody>
      </p:sp>
      <p:sp>
        <p:nvSpPr>
          <p:cNvPr id="350" name="Straight Connector 4"/>
          <p:cNvSpPr/>
          <p:nvPr/>
        </p:nvSpPr>
        <p:spPr>
          <a:xfrm>
            <a:off x="228599" y="1143000"/>
            <a:ext cx="823221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51" name="Oval 2"/>
          <p:cNvSpPr/>
          <p:nvPr/>
        </p:nvSpPr>
        <p:spPr>
          <a:xfrm>
            <a:off x="1397349" y="1752600"/>
            <a:ext cx="2209801" cy="213360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3A5E8A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grpSp>
        <p:nvGrpSpPr>
          <p:cNvPr id="354" name="Group 15"/>
          <p:cNvGrpSpPr/>
          <p:nvPr/>
        </p:nvGrpSpPr>
        <p:grpSpPr>
          <a:xfrm>
            <a:off x="4312920" y="2590800"/>
            <a:ext cx="1973719" cy="828040"/>
            <a:chOff x="0" y="0"/>
            <a:chExt cx="1973718" cy="828039"/>
          </a:xfrm>
        </p:grpSpPr>
        <p:sp>
          <p:nvSpPr>
            <p:cNvPr id="352" name="TextBox 3"/>
            <p:cNvSpPr txBox="1"/>
            <p:nvPr/>
          </p:nvSpPr>
          <p:spPr>
            <a:xfrm>
              <a:off x="0" y="76200"/>
              <a:ext cx="1973719" cy="6539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sz="4400"/>
              </a:pPr>
              <a:r>
                <a:t>A =      r</a:t>
              </a:r>
              <a:r>
                <a:rPr baseline="30000"/>
                <a:t>2</a:t>
              </a:r>
            </a:p>
          </p:txBody>
        </p:sp>
        <p:sp>
          <p:nvSpPr>
            <p:cNvPr id="353" name="TextBox 11"/>
            <p:cNvSpPr txBox="1"/>
            <p:nvPr/>
          </p:nvSpPr>
          <p:spPr>
            <a:xfrm>
              <a:off x="990600" y="0"/>
              <a:ext cx="289561" cy="8280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b="1" sz="4800">
                  <a:solidFill>
                    <a:srgbClr val="5F6368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/>
              <a:r>
                <a:t>π</a:t>
              </a:r>
            </a:p>
          </p:txBody>
        </p:sp>
      </p:grpSp>
      <p:grpSp>
        <p:nvGrpSpPr>
          <p:cNvPr id="357" name="Group 12"/>
          <p:cNvGrpSpPr/>
          <p:nvPr/>
        </p:nvGrpSpPr>
        <p:grpSpPr>
          <a:xfrm>
            <a:off x="4312919" y="4572000"/>
            <a:ext cx="4496506" cy="2393812"/>
            <a:chOff x="0" y="0"/>
            <a:chExt cx="4496504" cy="2393811"/>
          </a:xfrm>
        </p:grpSpPr>
        <p:sp>
          <p:nvSpPr>
            <p:cNvPr id="355" name="TextBox 13"/>
            <p:cNvSpPr txBox="1"/>
            <p:nvPr/>
          </p:nvSpPr>
          <p:spPr>
            <a:xfrm>
              <a:off x="0" y="0"/>
              <a:ext cx="4496505" cy="23938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sz="2400"/>
              </a:pPr>
              <a:r>
                <a:t>Volume = Area of the Base x height </a:t>
              </a:r>
            </a:p>
            <a:p>
              <a:pPr>
                <a:defRPr sz="4400"/>
              </a:pPr>
              <a:r>
                <a:t>V =      r</a:t>
              </a:r>
              <a:r>
                <a:rPr baseline="30000"/>
                <a:t>2</a:t>
              </a:r>
              <a:r>
                <a:t>h</a:t>
              </a:r>
            </a:p>
            <a:p>
              <a:pPr>
                <a:defRPr baseline="30000" sz="4400"/>
              </a:pPr>
            </a:p>
          </p:txBody>
        </p:sp>
        <p:sp>
          <p:nvSpPr>
            <p:cNvPr id="356" name="TextBox 14"/>
            <p:cNvSpPr txBox="1"/>
            <p:nvPr/>
          </p:nvSpPr>
          <p:spPr>
            <a:xfrm>
              <a:off x="990599" y="312003"/>
              <a:ext cx="289561" cy="828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b="1" sz="4800">
                  <a:solidFill>
                    <a:srgbClr val="5F6368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/>
              <a:r>
                <a:t>π</a:t>
              </a:r>
            </a:p>
          </p:txBody>
        </p:sp>
      </p:grpSp>
      <p:pic>
        <p:nvPicPr>
          <p:cNvPr id="35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3800" y="4047106"/>
            <a:ext cx="2768601" cy="28108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7" grpId="4"/>
      <p:bldP build="whole" bldLvl="1" animBg="1" rev="0" advAuto="0" spid="354" grpId="2"/>
      <p:bldP build="whole" bldLvl="1" animBg="1" rev="0" advAuto="0" spid="351" grpId="1"/>
      <p:bldP build="whole" bldLvl="1" animBg="1" rev="0" advAuto="0" spid="358" grpId="3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Rectangle 13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775A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61" name="Rectangle 136"/>
          <p:cNvSpPr/>
          <p:nvPr/>
        </p:nvSpPr>
        <p:spPr>
          <a:xfrm>
            <a:off x="4692648" y="480060"/>
            <a:ext cx="4093593" cy="589788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62" name="Rectangle 138"/>
          <p:cNvSpPr/>
          <p:nvPr/>
        </p:nvSpPr>
        <p:spPr>
          <a:xfrm>
            <a:off x="357758" y="480060"/>
            <a:ext cx="4093592" cy="589788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63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rcRect l="12227" t="0" r="14410" b="0"/>
          <a:stretch>
            <a:fillRect/>
          </a:stretch>
        </p:blipFill>
        <p:spPr>
          <a:xfrm>
            <a:off x="5029200" y="1143000"/>
            <a:ext cx="3200401" cy="4362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rcRect l="27267" t="0" r="27019" b="0"/>
          <a:stretch>
            <a:fillRect/>
          </a:stretch>
        </p:blipFill>
        <p:spPr>
          <a:xfrm>
            <a:off x="762000" y="1600200"/>
            <a:ext cx="3429001" cy="37504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" name="nicole logo - New cartoon transparent.png" descr="nicole logo - New cartoon transparent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479481" y="6173798"/>
            <a:ext cx="625136" cy="6240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TextBox 1"/>
          <p:cNvSpPr txBox="1"/>
          <p:nvPr/>
        </p:nvSpPr>
        <p:spPr>
          <a:xfrm>
            <a:off x="45719" y="152399"/>
            <a:ext cx="9052561" cy="76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4400">
                <a:latin typeface="Berlin Sans FB Demi"/>
                <a:ea typeface="Berlin Sans FB Demi"/>
                <a:cs typeface="Berlin Sans FB Demi"/>
                <a:sym typeface="Berlin Sans FB Demi"/>
              </a:defRPr>
            </a:lvl1pPr>
          </a:lstStyle>
          <a:p>
            <a:pPr/>
            <a:r>
              <a:t>Finding Volume</a:t>
            </a:r>
          </a:p>
        </p:txBody>
      </p:sp>
      <p:sp>
        <p:nvSpPr>
          <p:cNvPr id="370" name="Straight Connector 4"/>
          <p:cNvSpPr/>
          <p:nvPr/>
        </p:nvSpPr>
        <p:spPr>
          <a:xfrm>
            <a:off x="228599" y="1143000"/>
            <a:ext cx="823221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71" name="Oval 2"/>
          <p:cNvSpPr/>
          <p:nvPr/>
        </p:nvSpPr>
        <p:spPr>
          <a:xfrm>
            <a:off x="1397349" y="1752600"/>
            <a:ext cx="2209801" cy="213360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3A5E8A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grpSp>
        <p:nvGrpSpPr>
          <p:cNvPr id="374" name="Group 15"/>
          <p:cNvGrpSpPr/>
          <p:nvPr/>
        </p:nvGrpSpPr>
        <p:grpSpPr>
          <a:xfrm>
            <a:off x="4312920" y="2590800"/>
            <a:ext cx="1973719" cy="828040"/>
            <a:chOff x="0" y="0"/>
            <a:chExt cx="1973718" cy="828039"/>
          </a:xfrm>
        </p:grpSpPr>
        <p:sp>
          <p:nvSpPr>
            <p:cNvPr id="372" name="TextBox 3"/>
            <p:cNvSpPr txBox="1"/>
            <p:nvPr/>
          </p:nvSpPr>
          <p:spPr>
            <a:xfrm>
              <a:off x="0" y="76200"/>
              <a:ext cx="1973719" cy="6539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sz="4400"/>
              </a:pPr>
              <a:r>
                <a:t>A =      r</a:t>
              </a:r>
              <a:r>
                <a:rPr baseline="30000"/>
                <a:t>2</a:t>
              </a:r>
            </a:p>
          </p:txBody>
        </p:sp>
        <p:sp>
          <p:nvSpPr>
            <p:cNvPr id="373" name="TextBox 11"/>
            <p:cNvSpPr txBox="1"/>
            <p:nvPr/>
          </p:nvSpPr>
          <p:spPr>
            <a:xfrm>
              <a:off x="990600" y="0"/>
              <a:ext cx="289561" cy="8280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b="1" sz="4800">
                  <a:solidFill>
                    <a:srgbClr val="5F6368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/>
              <a:r>
                <a:t>π</a:t>
              </a:r>
            </a:p>
          </p:txBody>
        </p:sp>
      </p:grpSp>
      <p:grpSp>
        <p:nvGrpSpPr>
          <p:cNvPr id="377" name="Group 12"/>
          <p:cNvGrpSpPr/>
          <p:nvPr/>
        </p:nvGrpSpPr>
        <p:grpSpPr>
          <a:xfrm>
            <a:off x="4312920" y="4960203"/>
            <a:ext cx="2513693" cy="828041"/>
            <a:chOff x="0" y="0"/>
            <a:chExt cx="2513692" cy="828039"/>
          </a:xfrm>
        </p:grpSpPr>
        <p:sp>
          <p:nvSpPr>
            <p:cNvPr id="375" name="TextBox 13"/>
            <p:cNvSpPr txBox="1"/>
            <p:nvPr/>
          </p:nvSpPr>
          <p:spPr>
            <a:xfrm>
              <a:off x="0" y="61556"/>
              <a:ext cx="2513693" cy="6539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sz="4400"/>
              </a:pPr>
              <a:r>
                <a:t>V =        r</a:t>
              </a:r>
              <a:r>
                <a:rPr baseline="30000"/>
                <a:t>2</a:t>
              </a:r>
              <a:r>
                <a:t>h</a:t>
              </a:r>
            </a:p>
          </p:txBody>
        </p:sp>
        <p:sp>
          <p:nvSpPr>
            <p:cNvPr id="376" name="TextBox 14"/>
            <p:cNvSpPr txBox="1"/>
            <p:nvPr/>
          </p:nvSpPr>
          <p:spPr>
            <a:xfrm>
              <a:off x="1295399" y="0"/>
              <a:ext cx="289561" cy="8280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b="1" sz="4800">
                  <a:solidFill>
                    <a:srgbClr val="5F6368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/>
              <a:r>
                <a:t>π</a:t>
              </a:r>
            </a:p>
          </p:txBody>
        </p:sp>
      </p:grpSp>
      <p:sp>
        <p:nvSpPr>
          <p:cNvPr id="378" name="TextBox 17"/>
          <p:cNvSpPr txBox="1"/>
          <p:nvPr/>
        </p:nvSpPr>
        <p:spPr>
          <a:xfrm>
            <a:off x="5227320" y="4989493"/>
            <a:ext cx="518161" cy="876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800"/>
            </a:pPr>
            <a:r>
              <a:t>1</a:t>
            </a:r>
          </a:p>
          <a:p>
            <a:pPr algn="ctr">
              <a:defRPr sz="2800"/>
            </a:pPr>
            <a:r>
              <a:t>3</a:t>
            </a:r>
          </a:p>
        </p:txBody>
      </p:sp>
      <p:sp>
        <p:nvSpPr>
          <p:cNvPr id="379" name="Straight Connector 18"/>
          <p:cNvSpPr/>
          <p:nvPr/>
        </p:nvSpPr>
        <p:spPr>
          <a:xfrm>
            <a:off x="5257800" y="5435600"/>
            <a:ext cx="381000" cy="0"/>
          </a:xfrm>
          <a:prstGeom prst="line">
            <a:avLst/>
          </a:prstGeom>
          <a:ln w="2540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pic>
        <p:nvPicPr>
          <p:cNvPr id="380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65238" y="4191000"/>
            <a:ext cx="2571309" cy="2667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nicole logo - New cartoon transparent.png" descr="nicole logo - New cartoon transparen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79481" y="6173798"/>
            <a:ext cx="625136" cy="6240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7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Class="entr" nodeType="with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0" grpId="1"/>
      <p:bldP build="p" bldLvl="5" animBg="1" rev="0" advAuto="0" spid="378" grpId="3"/>
      <p:bldP build="whole" bldLvl="1" animBg="1" rev="0" advAuto="0" spid="377" grpId="2"/>
      <p:bldP build="whole" bldLvl="1" animBg="1" rev="0" advAuto="0" spid="379" grpId="4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12" descr="Picture 12"/>
          <p:cNvPicPr>
            <a:picLocks noChangeAspect="1"/>
          </p:cNvPicPr>
          <p:nvPr/>
        </p:nvPicPr>
        <p:blipFill>
          <a:blip r:embed="rId2">
            <a:extLst/>
          </a:blip>
          <a:srcRect l="4811" t="0" r="9751" b="0"/>
          <a:stretch>
            <a:fillRect/>
          </a:stretch>
        </p:blipFill>
        <p:spPr>
          <a:xfrm>
            <a:off x="-9635" y="0"/>
            <a:ext cx="9153636" cy="7086600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TextBox 8"/>
          <p:cNvSpPr txBox="1"/>
          <p:nvPr/>
        </p:nvSpPr>
        <p:spPr>
          <a:xfrm rot="20783337">
            <a:off x="-317934" y="1978979"/>
            <a:ext cx="4070736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200"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r>
              <a:t>Manipulatives</a:t>
            </a:r>
          </a:p>
        </p:txBody>
      </p:sp>
      <p:pic>
        <p:nvPicPr>
          <p:cNvPr id="108" name="nicole logo - New cartoon transparent.png" descr="nicole logo - New cartoon transparen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79481" y="6173798"/>
            <a:ext cx="625136" cy="6240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Picture 12" descr="Picture 12"/>
          <p:cNvPicPr>
            <a:picLocks noChangeAspect="1"/>
          </p:cNvPicPr>
          <p:nvPr/>
        </p:nvPicPr>
        <p:blipFill>
          <a:blip r:embed="rId2">
            <a:extLst/>
          </a:blip>
          <a:srcRect l="4811" t="0" r="9751" b="0"/>
          <a:stretch>
            <a:fillRect/>
          </a:stretch>
        </p:blipFill>
        <p:spPr>
          <a:xfrm>
            <a:off x="0" y="0"/>
            <a:ext cx="9153636" cy="7086600"/>
          </a:xfrm>
          <a:prstGeom prst="rect">
            <a:avLst/>
          </a:prstGeom>
          <a:ln w="12700">
            <a:miter lim="400000"/>
          </a:ln>
        </p:spPr>
      </p:pic>
      <p:sp>
        <p:nvSpPr>
          <p:cNvPr id="384" name="TextBox 8"/>
          <p:cNvSpPr txBox="1"/>
          <p:nvPr/>
        </p:nvSpPr>
        <p:spPr>
          <a:xfrm rot="20783337">
            <a:off x="-323422" y="1617500"/>
            <a:ext cx="4070736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200"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r>
              <a:t>Manipulatives</a:t>
            </a:r>
          </a:p>
        </p:txBody>
      </p:sp>
      <p:sp>
        <p:nvSpPr>
          <p:cNvPr id="385" name="TextBox 13"/>
          <p:cNvSpPr txBox="1"/>
          <p:nvPr/>
        </p:nvSpPr>
        <p:spPr>
          <a:xfrm>
            <a:off x="5554185" y="4434189"/>
            <a:ext cx="4070735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000"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r>
              <a:t>Mneumonics</a:t>
            </a:r>
          </a:p>
        </p:txBody>
      </p:sp>
      <p:sp>
        <p:nvSpPr>
          <p:cNvPr id="386" name="TextBox 14"/>
          <p:cNvSpPr txBox="1"/>
          <p:nvPr/>
        </p:nvSpPr>
        <p:spPr>
          <a:xfrm rot="20260483">
            <a:off x="-262064" y="4868108"/>
            <a:ext cx="4070735" cy="993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6600"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r>
              <a:t>Music</a:t>
            </a:r>
          </a:p>
        </p:txBody>
      </p:sp>
      <p:pic>
        <p:nvPicPr>
          <p:cNvPr id="387" name="nicole logo - New cartoon transparent.png" descr="nicole logo - New cartoon transparen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79481" y="6173798"/>
            <a:ext cx="625136" cy="624081"/>
          </a:xfrm>
          <a:prstGeom prst="rect">
            <a:avLst/>
          </a:prstGeom>
          <a:ln w="12700">
            <a:miter lim="400000"/>
          </a:ln>
        </p:spPr>
      </p:pic>
      <p:sp>
        <p:nvSpPr>
          <p:cNvPr id="388" name="TextBox 7"/>
          <p:cNvSpPr txBox="1"/>
          <p:nvPr/>
        </p:nvSpPr>
        <p:spPr>
          <a:xfrm rot="1012549">
            <a:off x="2536632" y="1811082"/>
            <a:ext cx="4070736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400"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r>
              <a:t>Movement</a:t>
            </a:r>
          </a:p>
        </p:txBody>
      </p:sp>
      <p:sp>
        <p:nvSpPr>
          <p:cNvPr id="389" name="TextBox 8"/>
          <p:cNvSpPr txBox="1"/>
          <p:nvPr/>
        </p:nvSpPr>
        <p:spPr>
          <a:xfrm rot="20783337">
            <a:off x="5455897" y="1535461"/>
            <a:ext cx="4012430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200"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r>
              <a:t>Activity</a:t>
            </a:r>
          </a:p>
        </p:txBody>
      </p:sp>
      <p:sp>
        <p:nvSpPr>
          <p:cNvPr id="390" name="TextBox 13"/>
          <p:cNvSpPr txBox="1"/>
          <p:nvPr/>
        </p:nvSpPr>
        <p:spPr>
          <a:xfrm>
            <a:off x="2823685" y="4700889"/>
            <a:ext cx="4070735" cy="1209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4000">
                <a:latin typeface="Marker Felt"/>
                <a:ea typeface="Marker Felt"/>
                <a:cs typeface="Marker Felt"/>
                <a:sym typeface="Marker Felt"/>
              </a:defRPr>
            </a:pPr>
            <a:r>
              <a:t>Build on</a:t>
            </a:r>
          </a:p>
          <a:p>
            <a:pPr algn="ctr">
              <a:defRPr sz="4000">
                <a:latin typeface="Marker Felt"/>
                <a:ea typeface="Marker Felt"/>
                <a:cs typeface="Marker Felt"/>
                <a:sym typeface="Marker Felt"/>
              </a:defRPr>
            </a:pPr>
            <a:r>
              <a:t>the Basics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rcRect l="5137" t="0" r="6792" b="13502"/>
          <a:stretch>
            <a:fillRect/>
          </a:stretch>
        </p:blipFill>
        <p:spPr>
          <a:xfrm>
            <a:off x="-1" y="1066799"/>
            <a:ext cx="9144001" cy="4800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93" name="nicole logo - New cartoon transparent.png" descr="nicole logo - New cartoon transparen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79481" y="6173798"/>
            <a:ext cx="625136" cy="6240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96" name="TextBox 1"/>
          <p:cNvSpPr txBox="1"/>
          <p:nvPr/>
        </p:nvSpPr>
        <p:spPr>
          <a:xfrm>
            <a:off x="1417319" y="609599"/>
            <a:ext cx="2081695" cy="3898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0000">
                <a:solidFill>
                  <a:srgbClr val="FF0000"/>
                </a:solidFill>
              </a:defRPr>
            </a:lvl1pPr>
          </a:lstStyle>
          <a:p>
            <a:pPr/>
            <a:r>
              <a:t>X</a:t>
            </a:r>
          </a:p>
        </p:txBody>
      </p:sp>
      <p:sp>
        <p:nvSpPr>
          <p:cNvPr id="397" name="TextBox 3"/>
          <p:cNvSpPr txBox="1"/>
          <p:nvPr/>
        </p:nvSpPr>
        <p:spPr>
          <a:xfrm>
            <a:off x="5227320" y="1447800"/>
            <a:ext cx="2983369" cy="295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4800">
                <a:solidFill>
                  <a:srgbClr val="FF0000"/>
                </a:solidFill>
              </a:defRPr>
            </a:pPr>
            <a:r>
              <a:t>D</a:t>
            </a:r>
            <a:r>
              <a:rPr>
                <a:solidFill>
                  <a:srgbClr val="000000"/>
                </a:solidFill>
              </a:rPr>
              <a:t>ivide </a:t>
            </a:r>
            <a:endParaRPr>
              <a:solidFill>
                <a:srgbClr val="000000"/>
              </a:solidFill>
            </a:endParaRPr>
          </a:p>
          <a:p>
            <a:pPr>
              <a:defRPr sz="4800">
                <a:solidFill>
                  <a:srgbClr val="FF0000"/>
                </a:solidFill>
              </a:defRPr>
            </a:pPr>
            <a:r>
              <a:t>M</a:t>
            </a:r>
            <a:r>
              <a:rPr>
                <a:solidFill>
                  <a:srgbClr val="000000"/>
                </a:solidFill>
              </a:rPr>
              <a:t>ultiply </a:t>
            </a:r>
            <a:endParaRPr>
              <a:solidFill>
                <a:srgbClr val="000000"/>
              </a:solidFill>
            </a:endParaRPr>
          </a:p>
          <a:p>
            <a:pPr>
              <a:defRPr sz="4800">
                <a:solidFill>
                  <a:srgbClr val="FF0000"/>
                </a:solidFill>
              </a:defRPr>
            </a:pPr>
            <a:r>
              <a:t>S</a:t>
            </a:r>
            <a:r>
              <a:rPr>
                <a:solidFill>
                  <a:srgbClr val="000000"/>
                </a:solidFill>
              </a:rPr>
              <a:t>ubtract </a:t>
            </a:r>
            <a:endParaRPr>
              <a:solidFill>
                <a:srgbClr val="000000"/>
              </a:solidFill>
            </a:endParaRPr>
          </a:p>
          <a:p>
            <a:pPr>
              <a:defRPr sz="4800">
                <a:solidFill>
                  <a:srgbClr val="FF0000"/>
                </a:solidFill>
              </a:defRPr>
            </a:pPr>
            <a:r>
              <a:t>B</a:t>
            </a:r>
            <a:r>
              <a:rPr>
                <a:solidFill>
                  <a:srgbClr val="000000"/>
                </a:solidFill>
              </a:rPr>
              <a:t>ring Down</a:t>
            </a:r>
          </a:p>
        </p:txBody>
      </p:sp>
      <p:pic>
        <p:nvPicPr>
          <p:cNvPr id="398" name="nicole logo - New cartoon transparent.png" descr="nicole logo - New cartoon transparen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79481" y="6173798"/>
            <a:ext cx="625136" cy="6240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01" name="TextBox 1"/>
          <p:cNvSpPr txBox="1"/>
          <p:nvPr/>
        </p:nvSpPr>
        <p:spPr>
          <a:xfrm>
            <a:off x="1417319" y="609599"/>
            <a:ext cx="2081695" cy="3898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0000">
                <a:solidFill>
                  <a:srgbClr val="FF0000"/>
                </a:solidFill>
              </a:defRPr>
            </a:lvl1pPr>
          </a:lstStyle>
          <a:p>
            <a:pPr/>
            <a:r>
              <a:t>X</a:t>
            </a:r>
          </a:p>
        </p:txBody>
      </p:sp>
      <p:sp>
        <p:nvSpPr>
          <p:cNvPr id="402" name="TextBox 4"/>
          <p:cNvSpPr txBox="1"/>
          <p:nvPr/>
        </p:nvSpPr>
        <p:spPr>
          <a:xfrm>
            <a:off x="5227320" y="1447800"/>
            <a:ext cx="1615937" cy="295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4800">
                <a:solidFill>
                  <a:srgbClr val="FF0000"/>
                </a:solidFill>
              </a:defRPr>
            </a:pPr>
            <a:r>
              <a:t>D</a:t>
            </a:r>
            <a:r>
              <a:rPr>
                <a:solidFill>
                  <a:srgbClr val="000000"/>
                </a:solidFill>
              </a:rPr>
              <a:t>on’t </a:t>
            </a:r>
            <a:endParaRPr>
              <a:solidFill>
                <a:srgbClr val="000000"/>
              </a:solidFill>
            </a:endParaRPr>
          </a:p>
          <a:p>
            <a:pPr>
              <a:defRPr sz="4800">
                <a:solidFill>
                  <a:srgbClr val="FF0000"/>
                </a:solidFill>
              </a:defRPr>
            </a:pPr>
            <a:r>
              <a:t>M</a:t>
            </a:r>
            <a:r>
              <a:rPr>
                <a:solidFill>
                  <a:srgbClr val="000000"/>
                </a:solidFill>
              </a:rPr>
              <a:t>ake </a:t>
            </a:r>
            <a:endParaRPr>
              <a:solidFill>
                <a:srgbClr val="000000"/>
              </a:solidFill>
            </a:endParaRPr>
          </a:p>
          <a:p>
            <a:pPr>
              <a:defRPr sz="4800">
                <a:solidFill>
                  <a:srgbClr val="FF0000"/>
                </a:solidFill>
              </a:defRPr>
            </a:pPr>
            <a:r>
              <a:t>S</a:t>
            </a:r>
            <a:r>
              <a:rPr>
                <a:solidFill>
                  <a:srgbClr val="000000"/>
                </a:solidFill>
              </a:rPr>
              <a:t>lime</a:t>
            </a:r>
            <a:endParaRPr>
              <a:solidFill>
                <a:srgbClr val="000000"/>
              </a:solidFill>
            </a:endParaRPr>
          </a:p>
          <a:p>
            <a:pPr>
              <a:defRPr sz="4800">
                <a:solidFill>
                  <a:srgbClr val="FF0000"/>
                </a:solidFill>
              </a:defRPr>
            </a:pPr>
            <a:r>
              <a:t>B</a:t>
            </a:r>
            <a:r>
              <a:rPr>
                <a:solidFill>
                  <a:srgbClr val="000000"/>
                </a:solidFill>
              </a:rPr>
              <a:t>lue</a:t>
            </a:r>
          </a:p>
        </p:txBody>
      </p:sp>
      <p:pic>
        <p:nvPicPr>
          <p:cNvPr id="403" name="nicole logo - New cartoon transparent.png" descr="nicole logo - New cartoon transparen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79481" y="6173798"/>
            <a:ext cx="625136" cy="6240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TextBox 2"/>
          <p:cNvSpPr txBox="1"/>
          <p:nvPr/>
        </p:nvSpPr>
        <p:spPr>
          <a:xfrm>
            <a:off x="2865120" y="769421"/>
            <a:ext cx="6233160" cy="1111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8000"/>
            </a:lvl1pPr>
          </a:lstStyle>
          <a:p>
            <a:pPr/>
            <a:r>
              <a:t>5)625</a:t>
            </a:r>
          </a:p>
        </p:txBody>
      </p:sp>
      <p:sp>
        <p:nvSpPr>
          <p:cNvPr id="406" name="Straight Connector 3"/>
          <p:cNvSpPr/>
          <p:nvPr/>
        </p:nvSpPr>
        <p:spPr>
          <a:xfrm>
            <a:off x="3467100" y="853538"/>
            <a:ext cx="1828800" cy="1"/>
          </a:xfrm>
          <a:prstGeom prst="line">
            <a:avLst/>
          </a:prstGeom>
          <a:ln w="7620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07" name="TextBox 5"/>
          <p:cNvSpPr txBox="1"/>
          <p:nvPr/>
        </p:nvSpPr>
        <p:spPr>
          <a:xfrm>
            <a:off x="3703320" y="-88900"/>
            <a:ext cx="975361" cy="1111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8000"/>
            </a:lvl1pPr>
          </a:lstStyle>
          <a:p>
            <a:pPr/>
            <a:r>
              <a:t>1</a:t>
            </a:r>
          </a:p>
        </p:txBody>
      </p:sp>
      <p:sp>
        <p:nvSpPr>
          <p:cNvPr id="408" name="TextBox 7"/>
          <p:cNvSpPr txBox="1"/>
          <p:nvPr/>
        </p:nvSpPr>
        <p:spPr>
          <a:xfrm>
            <a:off x="3703320" y="1559461"/>
            <a:ext cx="975361" cy="1111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8000"/>
            </a:lvl1pPr>
          </a:lstStyle>
          <a:p>
            <a:pPr/>
            <a:r>
              <a:t>5</a:t>
            </a:r>
          </a:p>
        </p:txBody>
      </p:sp>
      <p:sp>
        <p:nvSpPr>
          <p:cNvPr id="409" name="Straight Connector 8"/>
          <p:cNvSpPr/>
          <p:nvPr/>
        </p:nvSpPr>
        <p:spPr>
          <a:xfrm>
            <a:off x="3352800" y="2273300"/>
            <a:ext cx="228600" cy="0"/>
          </a:xfrm>
          <a:prstGeom prst="line">
            <a:avLst/>
          </a:prstGeom>
          <a:ln w="7620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10" name="Straight Connector 10"/>
          <p:cNvSpPr/>
          <p:nvPr/>
        </p:nvSpPr>
        <p:spPr>
          <a:xfrm>
            <a:off x="3581400" y="2451100"/>
            <a:ext cx="838200" cy="0"/>
          </a:xfrm>
          <a:prstGeom prst="line">
            <a:avLst/>
          </a:prstGeom>
          <a:ln w="7620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11" name="TextBox 12"/>
          <p:cNvSpPr txBox="1"/>
          <p:nvPr/>
        </p:nvSpPr>
        <p:spPr>
          <a:xfrm>
            <a:off x="3703320" y="2473861"/>
            <a:ext cx="975361" cy="1111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8000"/>
            </a:lvl1pPr>
          </a:lstStyle>
          <a:p>
            <a:pPr/>
            <a:r>
              <a:t>1</a:t>
            </a:r>
          </a:p>
        </p:txBody>
      </p:sp>
      <p:sp>
        <p:nvSpPr>
          <p:cNvPr id="412" name="TextBox 13"/>
          <p:cNvSpPr txBox="1"/>
          <p:nvPr/>
        </p:nvSpPr>
        <p:spPr>
          <a:xfrm>
            <a:off x="4236720" y="2473861"/>
            <a:ext cx="975361" cy="1111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8000"/>
            </a:lvl1pPr>
          </a:lstStyle>
          <a:p>
            <a:pPr/>
            <a:r>
              <a:t>2</a:t>
            </a:r>
          </a:p>
        </p:txBody>
      </p:sp>
      <p:sp>
        <p:nvSpPr>
          <p:cNvPr id="413" name="TextBox 14"/>
          <p:cNvSpPr txBox="1"/>
          <p:nvPr/>
        </p:nvSpPr>
        <p:spPr>
          <a:xfrm>
            <a:off x="4236720" y="-88900"/>
            <a:ext cx="975361" cy="1111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8000"/>
            </a:lvl1pPr>
          </a:lstStyle>
          <a:p>
            <a:pPr/>
            <a:r>
              <a:t>2</a:t>
            </a:r>
          </a:p>
        </p:txBody>
      </p:sp>
      <p:sp>
        <p:nvSpPr>
          <p:cNvPr id="414" name="TextBox 15"/>
          <p:cNvSpPr txBox="1"/>
          <p:nvPr/>
        </p:nvSpPr>
        <p:spPr>
          <a:xfrm>
            <a:off x="3703320" y="3263900"/>
            <a:ext cx="1356361" cy="1111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8000"/>
            </a:lvl1pPr>
          </a:lstStyle>
          <a:p>
            <a:pPr/>
            <a:r>
              <a:t>10</a:t>
            </a:r>
          </a:p>
        </p:txBody>
      </p:sp>
      <p:sp>
        <p:nvSpPr>
          <p:cNvPr id="415" name="Straight Connector 17"/>
          <p:cNvSpPr/>
          <p:nvPr/>
        </p:nvSpPr>
        <p:spPr>
          <a:xfrm>
            <a:off x="3505200" y="3949700"/>
            <a:ext cx="228600" cy="0"/>
          </a:xfrm>
          <a:prstGeom prst="line">
            <a:avLst/>
          </a:prstGeom>
          <a:ln w="7620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16" name="Straight Connector 18"/>
          <p:cNvSpPr/>
          <p:nvPr/>
        </p:nvSpPr>
        <p:spPr>
          <a:xfrm>
            <a:off x="3657600" y="4203700"/>
            <a:ext cx="1295400" cy="0"/>
          </a:xfrm>
          <a:prstGeom prst="line">
            <a:avLst/>
          </a:prstGeom>
          <a:ln w="7620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17" name="TextBox 20"/>
          <p:cNvSpPr txBox="1"/>
          <p:nvPr/>
        </p:nvSpPr>
        <p:spPr>
          <a:xfrm>
            <a:off x="4160520" y="4226461"/>
            <a:ext cx="975361" cy="1111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8000"/>
            </a:lvl1pPr>
          </a:lstStyle>
          <a:p>
            <a:pPr/>
            <a:r>
              <a:t>2</a:t>
            </a:r>
          </a:p>
        </p:txBody>
      </p:sp>
      <p:sp>
        <p:nvSpPr>
          <p:cNvPr id="418" name="TextBox 21"/>
          <p:cNvSpPr txBox="1"/>
          <p:nvPr/>
        </p:nvSpPr>
        <p:spPr>
          <a:xfrm>
            <a:off x="4693920" y="4226461"/>
            <a:ext cx="975361" cy="1111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8000"/>
            </a:lvl1pPr>
          </a:lstStyle>
          <a:p>
            <a:pPr/>
            <a:r>
              <a:t>5</a:t>
            </a:r>
          </a:p>
        </p:txBody>
      </p:sp>
      <p:sp>
        <p:nvSpPr>
          <p:cNvPr id="419" name="TextBox 22"/>
          <p:cNvSpPr txBox="1"/>
          <p:nvPr/>
        </p:nvSpPr>
        <p:spPr>
          <a:xfrm>
            <a:off x="4808220" y="-91743"/>
            <a:ext cx="975361" cy="1111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8000"/>
            </a:lvl1pPr>
          </a:lstStyle>
          <a:p>
            <a:pPr/>
            <a:r>
              <a:t>5</a:t>
            </a:r>
          </a:p>
        </p:txBody>
      </p:sp>
      <p:sp>
        <p:nvSpPr>
          <p:cNvPr id="420" name="TextBox 23"/>
          <p:cNvSpPr txBox="1"/>
          <p:nvPr/>
        </p:nvSpPr>
        <p:spPr>
          <a:xfrm>
            <a:off x="4160520" y="5068618"/>
            <a:ext cx="1280161" cy="1111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8000"/>
            </a:lvl1pPr>
          </a:lstStyle>
          <a:p>
            <a:pPr/>
            <a:r>
              <a:t>25</a:t>
            </a:r>
          </a:p>
        </p:txBody>
      </p:sp>
      <p:sp>
        <p:nvSpPr>
          <p:cNvPr id="421" name="Straight Connector 24"/>
          <p:cNvSpPr/>
          <p:nvPr/>
        </p:nvSpPr>
        <p:spPr>
          <a:xfrm>
            <a:off x="3962400" y="5778500"/>
            <a:ext cx="228600" cy="0"/>
          </a:xfrm>
          <a:prstGeom prst="line">
            <a:avLst/>
          </a:prstGeom>
          <a:ln w="7620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22" name="Straight Connector 25"/>
          <p:cNvSpPr/>
          <p:nvPr/>
        </p:nvSpPr>
        <p:spPr>
          <a:xfrm>
            <a:off x="4114800" y="6032500"/>
            <a:ext cx="1219200" cy="0"/>
          </a:xfrm>
          <a:prstGeom prst="line">
            <a:avLst/>
          </a:prstGeom>
          <a:ln w="7620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23" name="TextBox 28"/>
          <p:cNvSpPr txBox="1"/>
          <p:nvPr/>
        </p:nvSpPr>
        <p:spPr>
          <a:xfrm>
            <a:off x="4617720" y="5979061"/>
            <a:ext cx="975361" cy="1111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8000"/>
            </a:lvl1pPr>
          </a:lstStyle>
          <a:p>
            <a:pPr/>
            <a:r>
              <a:t>0</a:t>
            </a:r>
          </a:p>
        </p:txBody>
      </p:sp>
      <p:pic>
        <p:nvPicPr>
          <p:cNvPr id="424" name="nicole logo - New cartoon transparent.png" descr="nicole logo - New cartoon transparen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79481" y="6173798"/>
            <a:ext cx="625136" cy="6240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after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after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nodeType="clickEffect" presetSubtype="0" presetID="1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ntr" nodeType="clickEffect" presetSubtype="0" presetID="1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ntr" nodeType="afterEffect" presetSubtype="0" presetID="1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Class="entr" nodeType="afterEffect" presetSubtype="0" presetID="1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22" grpId="16"/>
      <p:bldP build="whole" bldLvl="1" animBg="1" rev="0" advAuto="0" spid="410" grpId="4"/>
      <p:bldP build="whole" bldLvl="1" animBg="1" rev="0" advAuto="0" spid="413" grpId="7"/>
      <p:bldP build="whole" bldLvl="1" animBg="1" rev="0" advAuto="0" spid="414" grpId="8"/>
      <p:bldP build="whole" bldLvl="1" animBg="1" rev="0" advAuto="0" spid="412" grpId="6"/>
      <p:bldP build="whole" bldLvl="1" animBg="1" rev="0" advAuto="0" spid="419" grpId="13"/>
      <p:bldP build="whole" bldLvl="1" animBg="1" rev="0" advAuto="0" spid="420" grpId="14"/>
      <p:bldP build="whole" bldLvl="1" animBg="1" rev="0" advAuto="0" spid="417" grpId="11"/>
      <p:bldP build="whole" bldLvl="1" animBg="1" rev="0" advAuto="0" spid="409" grpId="3"/>
      <p:bldP build="whole" bldLvl="1" animBg="1" rev="0" advAuto="0" spid="408" grpId="2"/>
      <p:bldP build="whole" bldLvl="1" animBg="1" rev="0" advAuto="0" spid="407" grpId="1"/>
      <p:bldP build="whole" bldLvl="1" animBg="1" rev="0" advAuto="0" spid="411" grpId="5"/>
      <p:bldP build="whole" bldLvl="1" animBg="1" rev="0" advAuto="0" spid="416" grpId="10"/>
      <p:bldP build="whole" bldLvl="1" animBg="1" rev="0" advAuto="0" spid="421" grpId="15"/>
      <p:bldP build="whole" bldLvl="1" animBg="1" rev="0" advAuto="0" spid="423" grpId="17"/>
      <p:bldP build="whole" bldLvl="1" animBg="1" rev="0" advAuto="0" spid="415" grpId="9"/>
      <p:bldP build="whole" bldLvl="1" animBg="1" rev="0" advAuto="0" spid="418" grpId="1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F497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TextBox 2"/>
          <p:cNvSpPr txBox="1"/>
          <p:nvPr/>
        </p:nvSpPr>
        <p:spPr>
          <a:xfrm>
            <a:off x="45719" y="2334161"/>
            <a:ext cx="9052561" cy="1777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6000">
                <a:solidFill>
                  <a:srgbClr val="FFFFFF"/>
                </a:solidFill>
              </a:defRPr>
            </a:pPr>
            <a:r>
              <a:t>3 Common Mistakes </a:t>
            </a:r>
          </a:p>
          <a:p>
            <a:pPr algn="ctr">
              <a:defRPr sz="6000">
                <a:solidFill>
                  <a:srgbClr val="FFFFFF"/>
                </a:solidFill>
              </a:defRPr>
            </a:pPr>
            <a:r>
              <a:t>Parents Make</a:t>
            </a:r>
          </a:p>
        </p:txBody>
      </p:sp>
      <p:pic>
        <p:nvPicPr>
          <p:cNvPr id="427" name="nicole logo - New cartoon transparent.png" descr="nicole logo - New cartoon transparen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79481" y="6173798"/>
            <a:ext cx="625136" cy="6240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0" t="0" r="0" b="13332"/>
          <a:stretch>
            <a:fillRect/>
          </a:stretch>
        </p:blipFill>
        <p:spPr>
          <a:xfrm>
            <a:off x="3124200" y="1295400"/>
            <a:ext cx="5748338" cy="3886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51118" t="0" r="0" b="13332"/>
          <a:stretch>
            <a:fillRect/>
          </a:stretch>
        </p:blipFill>
        <p:spPr>
          <a:xfrm>
            <a:off x="271461" y="1219200"/>
            <a:ext cx="2809877" cy="3886200"/>
          </a:xfrm>
          <a:prstGeom prst="rect">
            <a:avLst/>
          </a:prstGeom>
          <a:ln w="12700">
            <a:miter lim="400000"/>
          </a:ln>
        </p:spPr>
      </p:pic>
      <p:sp>
        <p:nvSpPr>
          <p:cNvPr id="431" name="TextBox 6"/>
          <p:cNvSpPr txBox="1"/>
          <p:nvPr/>
        </p:nvSpPr>
        <p:spPr>
          <a:xfrm>
            <a:off x="45719" y="511313"/>
            <a:ext cx="9052561" cy="601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4000"/>
            </a:lvl1pPr>
          </a:lstStyle>
          <a:p>
            <a:pPr/>
            <a:r>
              <a:t>The Momentum Musher</a:t>
            </a:r>
          </a:p>
        </p:txBody>
      </p:sp>
      <p:pic>
        <p:nvPicPr>
          <p:cNvPr id="432" name="nicole logo - New cartoon transparent.png" descr="nicole logo - New cartoon transparen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79481" y="6173798"/>
            <a:ext cx="625136" cy="6240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6" name="TextBox 2"/>
          <p:cNvGrpSpPr/>
          <p:nvPr/>
        </p:nvGrpSpPr>
        <p:grpSpPr>
          <a:xfrm>
            <a:off x="0" y="533399"/>
            <a:ext cx="9144000" cy="744838"/>
            <a:chOff x="0" y="0"/>
            <a:chExt cx="9144000" cy="744836"/>
          </a:xfrm>
        </p:grpSpPr>
        <p:sp>
          <p:nvSpPr>
            <p:cNvPr id="434" name="Rectangle"/>
            <p:cNvSpPr/>
            <p:nvPr/>
          </p:nvSpPr>
          <p:spPr>
            <a:xfrm>
              <a:off x="0" y="-1"/>
              <a:ext cx="9144000" cy="74483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defRPr b="1" sz="4000">
                  <a:solidFill>
                    <a:srgbClr val="262626"/>
                  </a:solidFill>
                </a:defRPr>
              </a:pPr>
            </a:p>
          </p:txBody>
        </p:sp>
        <p:sp>
          <p:nvSpPr>
            <p:cNvPr id="435" name="The Explainerator"/>
            <p:cNvSpPr txBox="1"/>
            <p:nvPr/>
          </p:nvSpPr>
          <p:spPr>
            <a:xfrm>
              <a:off x="45719" y="-1"/>
              <a:ext cx="9052561" cy="7448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rmAutofit fontScale="100000" lnSpcReduction="0"/>
            </a:bodyPr>
            <a:lstStyle>
              <a:lvl1pPr algn="ctr">
                <a:lnSpc>
                  <a:spcPct val="90000"/>
                </a:lnSpc>
                <a:spcBef>
                  <a:spcPts val="600"/>
                </a:spcBef>
                <a:defRPr b="1" sz="4000">
                  <a:solidFill>
                    <a:srgbClr val="262626"/>
                  </a:solidFill>
                </a:defRPr>
              </a:lvl1pPr>
            </a:lstStyle>
            <a:p>
              <a:pPr/>
              <a:r>
                <a:t>The Explainerator</a:t>
              </a:r>
            </a:p>
          </p:txBody>
        </p:sp>
      </p:grpSp>
      <p:pic>
        <p:nvPicPr>
          <p:cNvPr id="43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90696" y="1828800"/>
            <a:ext cx="3362608" cy="3821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438" name="nicole logo - New cartoon transparent.png" descr="nicole logo - New cartoon transparen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79481" y="6173798"/>
            <a:ext cx="625136" cy="6240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TextBox 2"/>
          <p:cNvSpPr txBox="1"/>
          <p:nvPr/>
        </p:nvSpPr>
        <p:spPr>
          <a:xfrm>
            <a:off x="674369" y="557187"/>
            <a:ext cx="7795261" cy="1133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b="1" sz="4500"/>
            </a:lvl1pPr>
          </a:lstStyle>
          <a:p>
            <a:pPr/>
            <a:r>
              <a:t>The Tower Tumbler</a:t>
            </a:r>
          </a:p>
        </p:txBody>
      </p:sp>
      <p:pic>
        <p:nvPicPr>
          <p:cNvPr id="441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15583" t="0" r="25973" b="0"/>
          <a:stretch>
            <a:fillRect/>
          </a:stretch>
        </p:blipFill>
        <p:spPr>
          <a:xfrm>
            <a:off x="2898458" y="1839301"/>
            <a:ext cx="3630814" cy="4265844"/>
          </a:xfrm>
          <a:prstGeom prst="rect">
            <a:avLst/>
          </a:prstGeom>
          <a:ln w="12700">
            <a:miter lim="400000"/>
          </a:ln>
        </p:spPr>
      </p:pic>
      <p:pic>
        <p:nvPicPr>
          <p:cNvPr id="442" name="nicole logo - New cartoon transparent.png" descr="nicole logo - New cartoon transparen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79481" y="6173798"/>
            <a:ext cx="625136" cy="6240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F497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TextBox 2"/>
          <p:cNvSpPr txBox="1"/>
          <p:nvPr/>
        </p:nvSpPr>
        <p:spPr>
          <a:xfrm>
            <a:off x="45719" y="2334161"/>
            <a:ext cx="9052561" cy="1339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4400">
                <a:solidFill>
                  <a:srgbClr val="FFFFFF"/>
                </a:solidFill>
              </a:defRPr>
            </a:pPr>
            <a:r>
              <a:t>Do What You Do Best and </a:t>
            </a:r>
          </a:p>
          <a:p>
            <a:pPr algn="ctr">
              <a:defRPr sz="4400">
                <a:solidFill>
                  <a:srgbClr val="FFFFFF"/>
                </a:solidFill>
              </a:defRPr>
            </a:pPr>
            <a:r>
              <a:t>Outsource the Rest!</a:t>
            </a:r>
          </a:p>
        </p:txBody>
      </p:sp>
      <p:pic>
        <p:nvPicPr>
          <p:cNvPr id="445" name="nicole logo - New cartoon transparent.png" descr="nicole logo - New cartoon transparen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79481" y="6173798"/>
            <a:ext cx="625136" cy="6240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1600" y="838200"/>
            <a:ext cx="6694572" cy="5181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nicole logo - New cartoon transparent.png" descr="nicole logo - New cartoon transparen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79481" y="6173798"/>
            <a:ext cx="625136" cy="6240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F497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Videos…"/>
          <p:cNvSpPr txBox="1"/>
          <p:nvPr>
            <p:ph type="ctrTitle"/>
          </p:nvPr>
        </p:nvSpPr>
        <p:spPr>
          <a:xfrm>
            <a:off x="5321300" y="1157278"/>
            <a:ext cx="3426322" cy="5294512"/>
          </a:xfrm>
          <a:prstGeom prst="rect">
            <a:avLst/>
          </a:prstGeom>
        </p:spPr>
        <p:txBody>
          <a:bodyPr/>
          <a:lstStyle/>
          <a:p>
            <a:pPr marL="258678" indent="-258678" algn="l" defTabSz="786384">
              <a:spcBef>
                <a:spcPts val="400"/>
              </a:spcBef>
              <a:buSzPct val="100000"/>
              <a:buChar char="•"/>
              <a:defRPr b="1" sz="2580">
                <a:solidFill>
                  <a:srgbClr val="FFFFFF"/>
                </a:solidFill>
              </a:defRPr>
            </a:pPr>
            <a:r>
              <a:t>Videos</a:t>
            </a:r>
          </a:p>
          <a:p>
            <a:pPr marL="258678" indent="-258678" algn="l" defTabSz="786384">
              <a:spcBef>
                <a:spcPts val="400"/>
              </a:spcBef>
              <a:buSzPct val="100000"/>
              <a:defRPr b="1" sz="2580">
                <a:solidFill>
                  <a:srgbClr val="FFFFFF"/>
                </a:solidFill>
              </a:defRPr>
            </a:pPr>
          </a:p>
          <a:p>
            <a:pPr marL="258678" indent="-258678" algn="l" defTabSz="786384">
              <a:spcBef>
                <a:spcPts val="400"/>
              </a:spcBef>
              <a:buSzPct val="100000"/>
              <a:defRPr b="1" sz="2580">
                <a:solidFill>
                  <a:srgbClr val="FFFFFF"/>
                </a:solidFill>
              </a:defRPr>
            </a:pPr>
            <a:r>
              <a:t>Automated Online Grading</a:t>
            </a:r>
          </a:p>
          <a:p>
            <a:pPr marL="258678" indent="-258678" algn="l" defTabSz="786384">
              <a:spcBef>
                <a:spcPts val="400"/>
              </a:spcBef>
              <a:buSzPct val="100000"/>
              <a:defRPr b="1" sz="2580">
                <a:solidFill>
                  <a:srgbClr val="FFFFFF"/>
                </a:solidFill>
              </a:defRPr>
            </a:pPr>
          </a:p>
          <a:p>
            <a:pPr marL="258678" indent="-258678" algn="l" defTabSz="786384">
              <a:spcBef>
                <a:spcPts val="400"/>
              </a:spcBef>
              <a:buSzPct val="100000"/>
              <a:defRPr b="1" sz="2580">
                <a:solidFill>
                  <a:srgbClr val="FFFFFF"/>
                </a:solidFill>
              </a:defRPr>
            </a:pPr>
            <a:r>
              <a:t>Tools to Close Gaps (One-Minute Tutorials &amp; Mastery Bank)</a:t>
            </a:r>
          </a:p>
          <a:p>
            <a:pPr marL="258678" indent="-258678" algn="l" defTabSz="786384">
              <a:spcBef>
                <a:spcPts val="400"/>
              </a:spcBef>
              <a:buSzPct val="100000"/>
              <a:defRPr b="1" sz="2580">
                <a:solidFill>
                  <a:srgbClr val="FFFFFF"/>
                </a:solidFill>
              </a:defRPr>
            </a:pPr>
          </a:p>
          <a:p>
            <a:pPr marL="258678" indent="-258678" algn="l" defTabSz="786384">
              <a:spcBef>
                <a:spcPts val="400"/>
              </a:spcBef>
              <a:buSzPct val="100000"/>
              <a:defRPr b="1" sz="2580">
                <a:solidFill>
                  <a:srgbClr val="FFFFFF"/>
                </a:solidFill>
              </a:defRPr>
            </a:pPr>
            <a:r>
              <a:t>Starts at $59 a year for single student/$99 a year for a family</a:t>
            </a:r>
          </a:p>
        </p:txBody>
      </p:sp>
      <p:pic>
        <p:nvPicPr>
          <p:cNvPr id="448" name="All 17.jpg" descr="All 17.jpg"/>
          <p:cNvPicPr>
            <a:picLocks noChangeAspect="1"/>
          </p:cNvPicPr>
          <p:nvPr/>
        </p:nvPicPr>
        <p:blipFill>
          <a:blip r:embed="rId2">
            <a:extLst/>
          </a:blip>
          <a:srcRect l="0" t="5386" r="0" b="2518"/>
          <a:stretch>
            <a:fillRect/>
          </a:stretch>
        </p:blipFill>
        <p:spPr>
          <a:xfrm>
            <a:off x="359164" y="1157229"/>
            <a:ext cx="4526971" cy="4169108"/>
          </a:xfrm>
          <a:prstGeom prst="rect">
            <a:avLst/>
          </a:prstGeom>
          <a:ln w="12700">
            <a:miter lim="400000"/>
          </a:ln>
          <a:effectLst>
            <a:reflection blurRad="0" stA="0" stPos="0" endA="0" endPos="40000" dist="0" dir="5400000" fadeDir="5400000" sx="100000" sy="-100000" kx="0" ky="0" algn="bl" rotWithShape="0"/>
          </a:effectLst>
        </p:spPr>
      </p:pic>
      <p:pic>
        <p:nvPicPr>
          <p:cNvPr id="449" name="nicole logo - New cartoon transparent.png" descr="nicole logo - New cartoon transparen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79481" y="6173798"/>
            <a:ext cx="625136" cy="6240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F497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SaxonF.jpg" descr="SaxonF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59128" y="415999"/>
            <a:ext cx="4260384" cy="60260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F497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Singapore F.jpg" descr="Singapore F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94398" y="534534"/>
            <a:ext cx="3451193" cy="4881461"/>
          </a:xfrm>
          <a:prstGeom prst="rect">
            <a:avLst/>
          </a:prstGeom>
          <a:ln w="12700">
            <a:miter lim="400000"/>
          </a:ln>
        </p:spPr>
      </p:pic>
      <p:sp>
        <p:nvSpPr>
          <p:cNvPr id="454" name="https://singapore.nicolethemathlady.com/"/>
          <p:cNvSpPr txBox="1"/>
          <p:nvPr/>
        </p:nvSpPr>
        <p:spPr>
          <a:xfrm>
            <a:off x="2363699" y="6005656"/>
            <a:ext cx="4912592" cy="385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/>
            <a:r>
              <a:t>https://singapore.nicolethemathlady.com/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F497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nicole logo - New cartoon transparent.png" descr="nicole logo - New cartoon transparen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79481" y="6173798"/>
            <a:ext cx="625136" cy="624081"/>
          </a:xfrm>
          <a:prstGeom prst="rect">
            <a:avLst/>
          </a:prstGeom>
          <a:ln w="12700">
            <a:miter lim="400000"/>
          </a:ln>
        </p:spPr>
      </p:pic>
      <p:sp>
        <p:nvSpPr>
          <p:cNvPr id="457" name="Title 1"/>
          <p:cNvSpPr txBox="1"/>
          <p:nvPr>
            <p:ph type="title"/>
          </p:nvPr>
        </p:nvSpPr>
        <p:spPr>
          <a:xfrm>
            <a:off x="342900" y="1079056"/>
            <a:ext cx="3770363" cy="5074829"/>
          </a:xfrm>
          <a:prstGeom prst="rect">
            <a:avLst/>
          </a:prstGeom>
        </p:spPr>
        <p:txBody>
          <a:bodyPr/>
          <a:lstStyle/>
          <a:p>
            <a:pPr marL="297781" indent="-297781" algn="l" defTabSz="905255">
              <a:spcBef>
                <a:spcPts val="500"/>
              </a:spcBef>
              <a:buSzPct val="100000"/>
              <a:buChar char="•"/>
              <a:defRPr b="1" sz="2970">
                <a:solidFill>
                  <a:srgbClr val="FFFFFF"/>
                </a:solidFill>
              </a:defRPr>
            </a:pPr>
            <a:r>
              <a:t>Learn Addition &amp; Subtraction Math Facts in 60 days</a:t>
            </a:r>
          </a:p>
          <a:p>
            <a:pPr marL="297781" indent="-297781" algn="l" defTabSz="905255">
              <a:spcBef>
                <a:spcPts val="500"/>
              </a:spcBef>
              <a:buSzPct val="100000"/>
              <a:defRPr b="1" sz="2970">
                <a:solidFill>
                  <a:srgbClr val="FFFFFF"/>
                </a:solidFill>
              </a:defRPr>
            </a:pPr>
          </a:p>
          <a:p>
            <a:pPr marL="297781" indent="-297781" algn="l" defTabSz="905255">
              <a:spcBef>
                <a:spcPts val="500"/>
              </a:spcBef>
              <a:buSzPct val="100000"/>
              <a:defRPr b="1" sz="2970">
                <a:solidFill>
                  <a:srgbClr val="FFFFFF"/>
                </a:solidFill>
              </a:defRPr>
            </a:pPr>
            <a:r>
              <a:t>Learn Multiplication &amp; Division Facts in 90 days</a:t>
            </a:r>
          </a:p>
          <a:p>
            <a:pPr marL="297781" indent="-297781" algn="l" defTabSz="905255">
              <a:spcBef>
                <a:spcPts val="500"/>
              </a:spcBef>
              <a:buSzPct val="100000"/>
              <a:defRPr b="1" sz="2970">
                <a:solidFill>
                  <a:srgbClr val="FFFFFF"/>
                </a:solidFill>
              </a:defRPr>
            </a:pPr>
          </a:p>
          <a:p>
            <a:pPr marL="297781" indent="-297781" algn="l" defTabSz="905255">
              <a:spcBef>
                <a:spcPts val="500"/>
              </a:spcBef>
              <a:buSzPct val="100000"/>
              <a:defRPr b="1" sz="2970">
                <a:solidFill>
                  <a:srgbClr val="FFFFFF"/>
                </a:solidFill>
              </a:defRPr>
            </a:pPr>
            <a:r>
              <a:t>$21.99 for a single student</a:t>
            </a:r>
          </a:p>
        </p:txBody>
      </p:sp>
      <p:pic>
        <p:nvPicPr>
          <p:cNvPr id="45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97415" y="891586"/>
            <a:ext cx="4543558" cy="50748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F497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Drill Team F.jpg" descr="Drill Team F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13804" y="517831"/>
            <a:ext cx="4116392" cy="58223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F497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nicole logo - New cartoon transparent.png" descr="nicole logo - New cartoon transparen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79481" y="6173798"/>
            <a:ext cx="625136" cy="624081"/>
          </a:xfrm>
          <a:prstGeom prst="rect">
            <a:avLst/>
          </a:prstGeom>
          <a:ln w="12700">
            <a:miter lim="400000"/>
          </a:ln>
        </p:spPr>
      </p:pic>
      <p:sp>
        <p:nvSpPr>
          <p:cNvPr id="463" name="Title 1"/>
          <p:cNvSpPr txBox="1"/>
          <p:nvPr>
            <p:ph type="title"/>
          </p:nvPr>
        </p:nvSpPr>
        <p:spPr>
          <a:xfrm>
            <a:off x="457200" y="4737100"/>
            <a:ext cx="8229600" cy="1143000"/>
          </a:xfrm>
          <a:prstGeom prst="rect">
            <a:avLst/>
          </a:prstGeom>
        </p:spPr>
        <p:txBody>
          <a:bodyPr/>
          <a:lstStyle>
            <a:lvl1pPr defTabSz="731520">
              <a:defRPr b="1" sz="3840">
                <a:solidFill>
                  <a:srgbClr val="FFFFFF"/>
                </a:solidFill>
                <a:latin typeface="Berlin Sans FB Demi"/>
                <a:ea typeface="Berlin Sans FB Demi"/>
                <a:cs typeface="Berlin Sans FB Demi"/>
                <a:sym typeface="Berlin Sans FB Demi"/>
              </a:defRPr>
            </a:lvl1pPr>
          </a:lstStyle>
          <a:p>
            <a:pPr/>
            <a:r>
              <a:t>nicolethemathlady.com/workshops</a:t>
            </a:r>
          </a:p>
        </p:txBody>
      </p:sp>
      <p:pic>
        <p:nvPicPr>
          <p:cNvPr id="464" name="Untitled design (4).png" descr="Untitled design (4)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16535" y="1490761"/>
            <a:ext cx="3310930" cy="33109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27653" t="0" r="1" b="0"/>
          <a:stretch>
            <a:fillRect/>
          </a:stretch>
        </p:blipFill>
        <p:spPr>
          <a:xfrm>
            <a:off x="19" y="1281"/>
            <a:ext cx="9143981" cy="68567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nicole logo - New cartoon transparent.png" descr="nicole logo - New cartoon transparen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79481" y="6173798"/>
            <a:ext cx="625136" cy="6240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2"/>
          <p:cNvSpPr txBox="1"/>
          <p:nvPr/>
        </p:nvSpPr>
        <p:spPr>
          <a:xfrm>
            <a:off x="-182880" y="394447"/>
            <a:ext cx="4709160" cy="2216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6600"/>
            </a:pPr>
            <a:r>
              <a:t>   </a:t>
            </a:r>
            <a:r>
              <a:rPr sz="11500"/>
              <a:t>1</a:t>
            </a:r>
            <a:r>
              <a:t> -  </a:t>
            </a:r>
          </a:p>
        </p:txBody>
      </p:sp>
      <p:sp>
        <p:nvSpPr>
          <p:cNvPr id="117" name="TextBox 3"/>
          <p:cNvSpPr txBox="1"/>
          <p:nvPr/>
        </p:nvSpPr>
        <p:spPr>
          <a:xfrm>
            <a:off x="3398520" y="645855"/>
            <a:ext cx="2270761" cy="2356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8000"/>
            </a:pPr>
            <a:r>
              <a:t>    3</a:t>
            </a:r>
          </a:p>
          <a:p>
            <a:pPr algn="ctr">
              <a:defRPr sz="8000"/>
            </a:pPr>
            <a:r>
              <a:t>    8</a:t>
            </a:r>
          </a:p>
        </p:txBody>
      </p:sp>
      <p:sp>
        <p:nvSpPr>
          <p:cNvPr id="118" name="Straight Connector 5"/>
          <p:cNvSpPr/>
          <p:nvPr/>
        </p:nvSpPr>
        <p:spPr>
          <a:xfrm>
            <a:off x="4343400" y="1871728"/>
            <a:ext cx="1371600" cy="1"/>
          </a:xfrm>
          <a:prstGeom prst="line">
            <a:avLst/>
          </a:prstGeom>
          <a:ln w="5715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pic>
        <p:nvPicPr>
          <p:cNvPr id="119" name="nicole logo - New cartoon transparent.png" descr="nicole logo - New cartoon transparen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79481" y="6173798"/>
            <a:ext cx="625136" cy="6240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rcRect l="0" t="0" r="22266" b="0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nicole logo - New cartoon transparent.png" descr="nicole logo - New cartoon transparen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79481" y="6173798"/>
            <a:ext cx="625136" cy="6240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extBox 2"/>
          <p:cNvSpPr txBox="1"/>
          <p:nvPr/>
        </p:nvSpPr>
        <p:spPr>
          <a:xfrm>
            <a:off x="-182880" y="394447"/>
            <a:ext cx="4709160" cy="2216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6600"/>
            </a:pPr>
            <a:r>
              <a:t>   </a:t>
            </a:r>
            <a:r>
              <a:rPr sz="11500"/>
              <a:t>1</a:t>
            </a:r>
            <a:r>
              <a:t> -  </a:t>
            </a:r>
          </a:p>
        </p:txBody>
      </p:sp>
      <p:sp>
        <p:nvSpPr>
          <p:cNvPr id="125" name="TextBox 3"/>
          <p:cNvSpPr txBox="1"/>
          <p:nvPr/>
        </p:nvSpPr>
        <p:spPr>
          <a:xfrm>
            <a:off x="3398520" y="645855"/>
            <a:ext cx="2270761" cy="2356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8000"/>
            </a:pPr>
            <a:r>
              <a:t>    3</a:t>
            </a:r>
          </a:p>
          <a:p>
            <a:pPr algn="ctr">
              <a:defRPr sz="8000"/>
            </a:pPr>
            <a:r>
              <a:t>    8</a:t>
            </a:r>
          </a:p>
        </p:txBody>
      </p:sp>
      <p:sp>
        <p:nvSpPr>
          <p:cNvPr id="126" name="Straight Connector 5"/>
          <p:cNvSpPr/>
          <p:nvPr/>
        </p:nvSpPr>
        <p:spPr>
          <a:xfrm>
            <a:off x="4343400" y="1871728"/>
            <a:ext cx="1371600" cy="1"/>
          </a:xfrm>
          <a:prstGeom prst="line">
            <a:avLst/>
          </a:prstGeom>
          <a:ln w="5715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27" name="TextBox 6"/>
          <p:cNvSpPr txBox="1"/>
          <p:nvPr/>
        </p:nvSpPr>
        <p:spPr>
          <a:xfrm>
            <a:off x="731519" y="3389055"/>
            <a:ext cx="2270762" cy="2356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8000"/>
            </a:pPr>
            <a:r>
              <a:t>    8</a:t>
            </a:r>
          </a:p>
          <a:p>
            <a:pPr algn="ctr">
              <a:defRPr sz="8000"/>
            </a:pPr>
            <a:r>
              <a:t>    8</a:t>
            </a:r>
          </a:p>
        </p:txBody>
      </p:sp>
      <p:sp>
        <p:nvSpPr>
          <p:cNvPr id="128" name="Straight Connector 7"/>
          <p:cNvSpPr/>
          <p:nvPr/>
        </p:nvSpPr>
        <p:spPr>
          <a:xfrm>
            <a:off x="1676400" y="4648200"/>
            <a:ext cx="1371600" cy="0"/>
          </a:xfrm>
          <a:prstGeom prst="line">
            <a:avLst/>
          </a:prstGeom>
          <a:ln w="5715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29" name="TextBox 8"/>
          <p:cNvSpPr txBox="1"/>
          <p:nvPr/>
        </p:nvSpPr>
        <p:spPr>
          <a:xfrm>
            <a:off x="3017520" y="3144322"/>
            <a:ext cx="1203961" cy="2216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6600"/>
            </a:lvl1pPr>
          </a:lstStyle>
          <a:p>
            <a:pPr/>
            <a:r>
              <a:t>-  </a:t>
            </a:r>
          </a:p>
        </p:txBody>
      </p:sp>
      <p:sp>
        <p:nvSpPr>
          <p:cNvPr id="130" name="TextBox 9"/>
          <p:cNvSpPr txBox="1"/>
          <p:nvPr/>
        </p:nvSpPr>
        <p:spPr>
          <a:xfrm>
            <a:off x="3398520" y="3429000"/>
            <a:ext cx="2270761" cy="2356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8000"/>
            </a:pPr>
            <a:r>
              <a:t>    3</a:t>
            </a:r>
          </a:p>
          <a:p>
            <a:pPr algn="ctr">
              <a:defRPr sz="8000"/>
            </a:pPr>
            <a:r>
              <a:t>    8</a:t>
            </a:r>
          </a:p>
        </p:txBody>
      </p:sp>
      <p:sp>
        <p:nvSpPr>
          <p:cNvPr id="131" name="Straight Connector 10"/>
          <p:cNvSpPr/>
          <p:nvPr/>
        </p:nvSpPr>
        <p:spPr>
          <a:xfrm>
            <a:off x="4343400" y="4648200"/>
            <a:ext cx="1371600" cy="0"/>
          </a:xfrm>
          <a:prstGeom prst="line">
            <a:avLst/>
          </a:prstGeom>
          <a:ln w="5715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32" name="TextBox 11"/>
          <p:cNvSpPr txBox="1"/>
          <p:nvPr/>
        </p:nvSpPr>
        <p:spPr>
          <a:xfrm>
            <a:off x="5913120" y="3886200"/>
            <a:ext cx="1203961" cy="1111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8000"/>
            </a:lvl1pPr>
          </a:lstStyle>
          <a:p>
            <a:pPr/>
            <a:r>
              <a:t>=  </a:t>
            </a:r>
          </a:p>
        </p:txBody>
      </p:sp>
      <p:sp>
        <p:nvSpPr>
          <p:cNvPr id="133" name="TextBox 12"/>
          <p:cNvSpPr txBox="1"/>
          <p:nvPr/>
        </p:nvSpPr>
        <p:spPr>
          <a:xfrm>
            <a:off x="6370320" y="3429000"/>
            <a:ext cx="2270761" cy="2356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8000"/>
            </a:pPr>
            <a:r>
              <a:t>    5</a:t>
            </a:r>
          </a:p>
          <a:p>
            <a:pPr algn="ctr">
              <a:defRPr sz="8000"/>
            </a:pPr>
            <a:r>
              <a:t>    8</a:t>
            </a:r>
          </a:p>
        </p:txBody>
      </p:sp>
      <p:sp>
        <p:nvSpPr>
          <p:cNvPr id="134" name="Straight Connector 13"/>
          <p:cNvSpPr/>
          <p:nvPr/>
        </p:nvSpPr>
        <p:spPr>
          <a:xfrm>
            <a:off x="7239000" y="4648200"/>
            <a:ext cx="1371600" cy="0"/>
          </a:xfrm>
          <a:prstGeom prst="line">
            <a:avLst/>
          </a:prstGeom>
          <a:ln w="5715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pic>
        <p:nvPicPr>
          <p:cNvPr id="135" name="nicole logo - New cartoon transparent.png" descr="nicole logo - New cartoon transparen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79481" y="6173798"/>
            <a:ext cx="625136" cy="6240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0" grpId="2"/>
      <p:bldP build="whole" bldLvl="1" animBg="1" rev="0" advAuto="0" spid="131" grpId="3"/>
      <p:bldP build="whole" bldLvl="1" animBg="1" rev="0" advAuto="0" spid="129" grpId="1"/>
      <p:bldP build="whole" bldLvl="1" animBg="1" rev="0" advAuto="0" spid="133" grpId="5"/>
      <p:bldP build="whole" bldLvl="1" animBg="1" rev="0" advAuto="0" spid="134" grpId="6"/>
      <p:bldP build="whole" bldLvl="1" animBg="1" rev="0" advAuto="0" spid="132" grpId="4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extBox 1"/>
          <p:cNvSpPr txBox="1"/>
          <p:nvPr/>
        </p:nvSpPr>
        <p:spPr>
          <a:xfrm>
            <a:off x="579120" y="1557277"/>
            <a:ext cx="7801276" cy="3343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600"/>
            </a:lvl1pPr>
          </a:lstStyle>
          <a:p>
            <a:pPr/>
            <a:r>
              <a:t>In the four containers, there are 17 crayons, 7 crayons, 11 crayons and 5 crayons.  If the crayons were rearranged so that each container had the same number of crayons, how many crayons would be in each container?</a:t>
            </a:r>
          </a:p>
        </p:txBody>
      </p:sp>
      <p:sp>
        <p:nvSpPr>
          <p:cNvPr id="138" name="TextBox 2"/>
          <p:cNvSpPr txBox="1"/>
          <p:nvPr/>
        </p:nvSpPr>
        <p:spPr>
          <a:xfrm>
            <a:off x="45719" y="609600"/>
            <a:ext cx="9052561" cy="1108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600"/>
            </a:lvl1pPr>
          </a:lstStyle>
          <a:p>
            <a:pPr/>
            <a:r>
              <a:t>Word Problems</a:t>
            </a:r>
          </a:p>
        </p:txBody>
      </p:sp>
      <p:sp>
        <p:nvSpPr>
          <p:cNvPr id="139" name="Straight Connector 3"/>
          <p:cNvSpPr/>
          <p:nvPr/>
        </p:nvSpPr>
        <p:spPr>
          <a:xfrm>
            <a:off x="381000" y="1295400"/>
            <a:ext cx="83058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txBody>
          <a:bodyPr lIns="45719" rIns="45719"/>
          <a:lstStyle/>
          <a:p>
            <a:pPr/>
          </a:p>
        </p:txBody>
      </p:sp>
      <p:pic>
        <p:nvPicPr>
          <p:cNvPr id="140" name="nicole logo - New cartoon transparent.png" descr="nicole logo - New cartoon transparen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79481" y="6173798"/>
            <a:ext cx="625136" cy="6240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